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688" r:id="rId2"/>
    <p:sldMasterId id="2147483684" r:id="rId3"/>
    <p:sldMasterId id="2147483692" r:id="rId4"/>
    <p:sldMasterId id="2147483696" r:id="rId5"/>
    <p:sldMasterId id="2147483710" r:id="rId6"/>
  </p:sldMasterIdLst>
  <p:handoutMasterIdLst>
    <p:handoutMasterId r:id="rId75"/>
  </p:handoutMasterIdLst>
  <p:sldIdLst>
    <p:sldId id="262" r:id="rId7"/>
    <p:sldId id="257" r:id="rId8"/>
    <p:sldId id="264" r:id="rId9"/>
    <p:sldId id="278" r:id="rId10"/>
    <p:sldId id="277" r:id="rId11"/>
    <p:sldId id="268" r:id="rId12"/>
    <p:sldId id="267" r:id="rId13"/>
    <p:sldId id="279" r:id="rId14"/>
    <p:sldId id="258" r:id="rId15"/>
    <p:sldId id="272" r:id="rId16"/>
    <p:sldId id="323" r:id="rId17"/>
    <p:sldId id="270" r:id="rId18"/>
    <p:sldId id="281" r:id="rId19"/>
    <p:sldId id="324" r:id="rId20"/>
    <p:sldId id="274" r:id="rId21"/>
    <p:sldId id="289" r:id="rId22"/>
    <p:sldId id="282" r:id="rId23"/>
    <p:sldId id="290" r:id="rId24"/>
    <p:sldId id="283" r:id="rId25"/>
    <p:sldId id="291" r:id="rId26"/>
    <p:sldId id="284" r:id="rId27"/>
    <p:sldId id="292" r:id="rId28"/>
    <p:sldId id="285" r:id="rId29"/>
    <p:sldId id="293" r:id="rId30"/>
    <p:sldId id="286" r:id="rId31"/>
    <p:sldId id="294" r:id="rId32"/>
    <p:sldId id="287" r:id="rId33"/>
    <p:sldId id="295" r:id="rId34"/>
    <p:sldId id="288" r:id="rId35"/>
    <p:sldId id="273" r:id="rId36"/>
    <p:sldId id="280" r:id="rId37"/>
    <p:sldId id="325" r:id="rId38"/>
    <p:sldId id="296" r:id="rId39"/>
    <p:sldId id="297" r:id="rId40"/>
    <p:sldId id="326" r:id="rId41"/>
    <p:sldId id="298" r:id="rId42"/>
    <p:sldId id="327" r:id="rId43"/>
    <p:sldId id="299" r:id="rId44"/>
    <p:sldId id="300" r:id="rId45"/>
    <p:sldId id="303" r:id="rId46"/>
    <p:sldId id="304" r:id="rId47"/>
    <p:sldId id="301" r:id="rId48"/>
    <p:sldId id="302" r:id="rId49"/>
    <p:sldId id="328" r:id="rId50"/>
    <p:sldId id="305" r:id="rId51"/>
    <p:sldId id="259" r:id="rId52"/>
    <p:sldId id="308" r:id="rId53"/>
    <p:sldId id="306" r:id="rId54"/>
    <p:sldId id="307" r:id="rId55"/>
    <p:sldId id="310" r:id="rId56"/>
    <p:sldId id="309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34" r:id="rId65"/>
    <p:sldId id="318" r:id="rId66"/>
    <p:sldId id="319" r:id="rId67"/>
    <p:sldId id="261" r:id="rId68"/>
    <p:sldId id="320" r:id="rId69"/>
    <p:sldId id="321" r:id="rId70"/>
    <p:sldId id="322" r:id="rId71"/>
    <p:sldId id="329" r:id="rId72"/>
    <p:sldId id="333" r:id="rId73"/>
    <p:sldId id="260" r:id="rId7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B20"/>
    <a:srgbClr val="EC008C"/>
    <a:srgbClr val="00AEEF"/>
    <a:srgbClr val="292D78"/>
    <a:srgbClr val="2E3192"/>
    <a:srgbClr val="E5722A"/>
    <a:srgbClr val="00BD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84" autoAdjust="0"/>
    <p:restoredTop sz="96803" autoAdjust="0"/>
  </p:normalViewPr>
  <p:slideViewPr>
    <p:cSldViewPr snapToGrid="0">
      <p:cViewPr>
        <p:scale>
          <a:sx n="70" d="100"/>
          <a:sy n="70" d="100"/>
        </p:scale>
        <p:origin x="-1248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11" d="100"/>
          <a:sy n="111" d="100"/>
        </p:scale>
        <p:origin x="3144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76" Type="http://schemas.openxmlformats.org/officeDocument/2006/relationships/presProps" Target="presProps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slide" Target="slides/slide68.xml"/><Relationship Id="rId79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viewProps" Target="view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2CE37-FBF0-8944-9D6D-E5A56202BF65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4E4C2-7586-7F4E-BD5F-B130DE81692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668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0" y="-1"/>
            <a:ext cx="9144000" cy="6900531"/>
          </a:xfrm>
          <a:prstGeom prst="rect">
            <a:avLst/>
          </a:prstGeom>
        </p:spPr>
      </p:pic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643080" y="1242877"/>
            <a:ext cx="7886700" cy="4864963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7200" cap="none" spc="-400" baseline="0">
                <a:latin typeface="Kelson Sans" panose="02000500000000000000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079" y="-1322028"/>
            <a:ext cx="2503841" cy="26440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-79899" y="6776198"/>
            <a:ext cx="9286043" cy="283992"/>
          </a:xfrm>
          <a:prstGeom prst="rect">
            <a:avLst/>
          </a:prstGeom>
          <a:ln>
            <a:noFill/>
          </a:ln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341" y="143949"/>
            <a:ext cx="3643562" cy="144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2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1242877"/>
            <a:ext cx="7886700" cy="4864963"/>
          </a:xfrm>
        </p:spPr>
        <p:txBody>
          <a:bodyPr/>
          <a:lstStyle>
            <a:lvl1pPr>
              <a:lnSpc>
                <a:spcPct val="80000"/>
              </a:lnSpc>
              <a:defRPr cap="none" spc="-200" baseline="0">
                <a:latin typeface="Kelson Sans" panose="02000500000000000000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9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1066" y="-8878"/>
            <a:ext cx="1240687" cy="1235269"/>
          </a:xfrm>
          <a:prstGeom prst="rect">
            <a:avLst/>
          </a:prstGeom>
        </p:spPr>
      </p:pic>
      <p:sp>
        <p:nvSpPr>
          <p:cNvPr id="9" name="Title Placeholder 13"/>
          <p:cNvSpPr>
            <a:spLocks noGrp="1"/>
          </p:cNvSpPr>
          <p:nvPr>
            <p:ph type="title"/>
          </p:nvPr>
        </p:nvSpPr>
        <p:spPr>
          <a:xfrm>
            <a:off x="628650" y="1235268"/>
            <a:ext cx="7886700" cy="72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cap="none" spc="-2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28650" y="1965268"/>
            <a:ext cx="7886700" cy="45625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571500" indent="-571500" algn="l">
              <a:buSzPct val="100000"/>
              <a:buFontTx/>
              <a:buBlip>
                <a:blip r:embed="rId4"/>
              </a:buBlip>
              <a:defRPr sz="3200" cap="none" spc="-200" baseline="0"/>
            </a:lvl1pPr>
            <a:lvl2pPr marL="1028689" indent="-571500" algn="l">
              <a:buSzPct val="100000"/>
              <a:buFont typeface="Arial" charset="0"/>
              <a:buChar char="•"/>
              <a:defRPr sz="2400" cap="none" spc="-200" baseline="0"/>
            </a:lvl2pPr>
            <a:lvl3pPr marL="1485877" indent="-571500" algn="l">
              <a:buSzPct val="100000"/>
              <a:buFont typeface="Arial" charset="0"/>
              <a:buChar char="•"/>
              <a:defRPr sz="1800" cap="none" spc="-200" baseline="0"/>
            </a:lvl3pPr>
            <a:lvl4pPr marL="1943066" indent="-571500" algn="l">
              <a:buSzPct val="100000"/>
              <a:buFont typeface="Arial" charset="0"/>
              <a:buChar char="•"/>
              <a:defRPr sz="1400" cap="none" spc="-100" baseline="0"/>
            </a:lvl4pPr>
            <a:lvl5pPr marL="2400254" indent="-571500" algn="l">
              <a:buSzPct val="100000"/>
              <a:buFont typeface="Arial" charset="0"/>
              <a:buChar char="•"/>
              <a:defRPr sz="1100" cap="none" spc="-1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20119" cy="86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57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97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628649" y="1242877"/>
            <a:ext cx="7886700" cy="4864963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7200" cap="none" spc="-400" baseline="0">
                <a:latin typeface="Kelson Sans" panose="02000500000000000000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1066" y="-8878"/>
            <a:ext cx="1240687" cy="123526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216" y="46454"/>
            <a:ext cx="3969568" cy="148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6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1242877"/>
            <a:ext cx="7886700" cy="4864963"/>
          </a:xfrm>
        </p:spPr>
        <p:txBody>
          <a:bodyPr/>
          <a:lstStyle>
            <a:lvl1pPr>
              <a:lnSpc>
                <a:spcPct val="80000"/>
              </a:lnSpc>
              <a:defRPr kern="1200" cap="none" spc="-200" baseline="0">
                <a:latin typeface="Kelson Sans" panose="02000500000000000000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7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1066" y="-8878"/>
            <a:ext cx="1240687" cy="1235269"/>
          </a:xfrm>
          <a:prstGeom prst="rect">
            <a:avLst/>
          </a:prstGeom>
        </p:spPr>
      </p:pic>
      <p:sp>
        <p:nvSpPr>
          <p:cNvPr id="9" name="Title Placeholder 13"/>
          <p:cNvSpPr>
            <a:spLocks noGrp="1"/>
          </p:cNvSpPr>
          <p:nvPr>
            <p:ph type="title"/>
          </p:nvPr>
        </p:nvSpPr>
        <p:spPr>
          <a:xfrm>
            <a:off x="628650" y="1235268"/>
            <a:ext cx="7886700" cy="72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cap="none" spc="-2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28650" y="1965268"/>
            <a:ext cx="7886700" cy="45625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571500" indent="-571500" algn="l">
              <a:buSzPct val="100000"/>
              <a:buFontTx/>
              <a:buBlip>
                <a:blip r:embed="rId4"/>
              </a:buBlip>
              <a:defRPr sz="3200" cap="none" spc="-200" baseline="0"/>
            </a:lvl1pPr>
            <a:lvl2pPr marL="1028689" indent="-571500" algn="l">
              <a:buSzPct val="100000"/>
              <a:buFont typeface="Arial" charset="0"/>
              <a:buChar char="•"/>
              <a:defRPr sz="2400" cap="none" spc="-200" baseline="0"/>
            </a:lvl2pPr>
            <a:lvl3pPr marL="1485877" indent="-571500" algn="l">
              <a:buSzPct val="100000"/>
              <a:buFont typeface="Arial" charset="0"/>
              <a:buChar char="•"/>
              <a:defRPr sz="1800" cap="none" spc="-200" baseline="0"/>
            </a:lvl3pPr>
            <a:lvl4pPr marL="1943066" indent="-571500" algn="l">
              <a:buSzPct val="100000"/>
              <a:buFont typeface="Arial" charset="0"/>
              <a:buChar char="•"/>
              <a:defRPr sz="1400" cap="none" spc="-100" baseline="0"/>
            </a:lvl4pPr>
            <a:lvl5pPr marL="2400254" indent="-571500" algn="l">
              <a:buSzPct val="100000"/>
              <a:buFont typeface="Arial" charset="0"/>
              <a:buChar char="•"/>
              <a:defRPr sz="1100" cap="none" spc="-1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20119" cy="86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69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75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628649" y="1242877"/>
            <a:ext cx="7886700" cy="4864963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7200" cap="none" spc="-400" baseline="0">
                <a:latin typeface="Kelson Sans" panose="02000500000000000000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1066" y="-8878"/>
            <a:ext cx="1240687" cy="123526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216" y="46454"/>
            <a:ext cx="3969568" cy="148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75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1242877"/>
            <a:ext cx="7886700" cy="4864963"/>
          </a:xfrm>
        </p:spPr>
        <p:txBody>
          <a:bodyPr/>
          <a:lstStyle>
            <a:lvl1pPr>
              <a:lnSpc>
                <a:spcPct val="80000"/>
              </a:lnSpc>
              <a:defRPr cap="none" spc="-200" baseline="0">
                <a:latin typeface="Kelson Sans" panose="02000500000000000000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66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1066" y="-8878"/>
            <a:ext cx="1240687" cy="1235269"/>
          </a:xfrm>
          <a:prstGeom prst="rect">
            <a:avLst/>
          </a:prstGeom>
        </p:spPr>
      </p:pic>
      <p:sp>
        <p:nvSpPr>
          <p:cNvPr id="9" name="Title Placeholder 13"/>
          <p:cNvSpPr>
            <a:spLocks noGrp="1"/>
          </p:cNvSpPr>
          <p:nvPr>
            <p:ph type="title"/>
          </p:nvPr>
        </p:nvSpPr>
        <p:spPr>
          <a:xfrm>
            <a:off x="628650" y="1235268"/>
            <a:ext cx="7886700" cy="72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cap="none" spc="-2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28650" y="1965268"/>
            <a:ext cx="7886700" cy="45625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571500" indent="-571500" algn="l">
              <a:buSzPct val="100000"/>
              <a:buFontTx/>
              <a:buBlip>
                <a:blip r:embed="rId4"/>
              </a:buBlip>
              <a:defRPr sz="3200" cap="none" spc="-200" baseline="0"/>
            </a:lvl1pPr>
            <a:lvl2pPr marL="1028689" indent="-571500" algn="l">
              <a:buSzPct val="100000"/>
              <a:buFont typeface="Arial" charset="0"/>
              <a:buChar char="•"/>
              <a:defRPr sz="2400" cap="none" spc="-200" baseline="0"/>
            </a:lvl2pPr>
            <a:lvl3pPr marL="1485877" indent="-571500" algn="l">
              <a:buSzPct val="100000"/>
              <a:buFont typeface="Arial" charset="0"/>
              <a:buChar char="•"/>
              <a:defRPr sz="1800" cap="none" spc="-200" baseline="0"/>
            </a:lvl3pPr>
            <a:lvl4pPr marL="1943066" indent="-571500" algn="l">
              <a:buSzPct val="100000"/>
              <a:buFont typeface="Arial" charset="0"/>
              <a:buChar char="•"/>
              <a:defRPr sz="1400" cap="none" spc="-100" baseline="0"/>
            </a:lvl4pPr>
            <a:lvl5pPr marL="2400254" indent="-571500" algn="l">
              <a:buSzPct val="100000"/>
              <a:buFont typeface="Arial" charset="0"/>
              <a:buChar char="•"/>
              <a:defRPr sz="1100" cap="none" spc="-1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20119" cy="86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6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1242877"/>
            <a:ext cx="7886700" cy="4864963"/>
          </a:xfrm>
        </p:spPr>
        <p:txBody>
          <a:bodyPr/>
          <a:lstStyle>
            <a:lvl1pPr>
              <a:lnSpc>
                <a:spcPct val="80000"/>
              </a:lnSpc>
              <a:defRPr cap="none" spc="-200" baseline="0">
                <a:latin typeface="Kelson Sans" panose="02000500000000000000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64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1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628649" y="1242877"/>
            <a:ext cx="7886700" cy="4864963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7200" cap="none" spc="-400" baseline="0">
                <a:latin typeface="Kelson Sans" panose="02000500000000000000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1066" y="-8878"/>
            <a:ext cx="1240687" cy="123526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216" y="46454"/>
            <a:ext cx="3969568" cy="148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66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1242877"/>
            <a:ext cx="7886700" cy="4864963"/>
          </a:xfrm>
        </p:spPr>
        <p:txBody>
          <a:bodyPr/>
          <a:lstStyle>
            <a:lvl1pPr>
              <a:lnSpc>
                <a:spcPct val="80000"/>
              </a:lnSpc>
              <a:defRPr cap="none" spc="-200" baseline="0">
                <a:latin typeface="Kelson Sans" panose="02000500000000000000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59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1066" y="-8878"/>
            <a:ext cx="1240687" cy="1235269"/>
          </a:xfrm>
          <a:prstGeom prst="rect">
            <a:avLst/>
          </a:prstGeom>
        </p:spPr>
      </p:pic>
      <p:sp>
        <p:nvSpPr>
          <p:cNvPr id="9" name="Title Placeholder 13"/>
          <p:cNvSpPr>
            <a:spLocks noGrp="1"/>
          </p:cNvSpPr>
          <p:nvPr>
            <p:ph type="title"/>
          </p:nvPr>
        </p:nvSpPr>
        <p:spPr>
          <a:xfrm>
            <a:off x="628650" y="1235268"/>
            <a:ext cx="7886700" cy="72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cap="none" spc="-2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28650" y="1965268"/>
            <a:ext cx="7886700" cy="45625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571500" indent="-571500" algn="l">
              <a:buSzPct val="100000"/>
              <a:buFontTx/>
              <a:buBlip>
                <a:blip r:embed="rId4"/>
              </a:buBlip>
              <a:defRPr sz="3200" cap="none" spc="-200" baseline="0"/>
            </a:lvl1pPr>
            <a:lvl2pPr marL="1028689" indent="-571500" algn="l">
              <a:buSzPct val="100000"/>
              <a:buFont typeface="Arial" charset="0"/>
              <a:buChar char="•"/>
              <a:defRPr sz="2400" cap="none" spc="-200" baseline="0"/>
            </a:lvl2pPr>
            <a:lvl3pPr marL="1485877" indent="-571500" algn="l">
              <a:buSzPct val="100000"/>
              <a:buFont typeface="Arial" charset="0"/>
              <a:buChar char="•"/>
              <a:defRPr sz="1800" cap="none" spc="-200" baseline="0"/>
            </a:lvl3pPr>
            <a:lvl4pPr marL="1943066" indent="-571500" algn="l">
              <a:buSzPct val="100000"/>
              <a:buFont typeface="Arial" charset="0"/>
              <a:buChar char="•"/>
              <a:defRPr sz="1400" cap="none" spc="-100" baseline="0"/>
            </a:lvl4pPr>
            <a:lvl5pPr marL="2400254" indent="-571500" algn="l">
              <a:buSzPct val="100000"/>
              <a:buFont typeface="Arial" charset="0"/>
              <a:buChar char="•"/>
              <a:defRPr sz="1100" cap="none" spc="-1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20119" cy="86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79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65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9" name="Title Placeholder 13"/>
          <p:cNvSpPr>
            <a:spLocks noGrp="1"/>
          </p:cNvSpPr>
          <p:nvPr>
            <p:ph type="title"/>
          </p:nvPr>
        </p:nvSpPr>
        <p:spPr>
          <a:xfrm>
            <a:off x="628650" y="1235268"/>
            <a:ext cx="7886700" cy="72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cap="none" spc="-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28650" y="1956391"/>
            <a:ext cx="7886700" cy="4571409"/>
          </a:xfrm>
          <a:prstGeom prst="rect">
            <a:avLst/>
          </a:prstGeom>
        </p:spPr>
        <p:txBody>
          <a:bodyPr anchor="t">
            <a:normAutofit/>
          </a:bodyPr>
          <a:lstStyle>
            <a:lvl1pPr marL="571500" indent="-571500" algn="l">
              <a:buSzPct val="100000"/>
              <a:buFontTx/>
              <a:buBlip>
                <a:blip r:embed="rId3"/>
              </a:buBlip>
              <a:defRPr sz="3200" cap="none" spc="-200" baseline="0"/>
            </a:lvl1pPr>
            <a:lvl2pPr marL="1028689" indent="-571500" algn="l">
              <a:buSzPct val="100000"/>
              <a:buFont typeface="Arial" charset="0"/>
              <a:buChar char="•"/>
              <a:defRPr sz="2400" cap="none" spc="-200" baseline="0"/>
            </a:lvl2pPr>
            <a:lvl3pPr marL="1485877" indent="-571500" algn="l">
              <a:buSzPct val="100000"/>
              <a:buFont typeface="Arial" charset="0"/>
              <a:buChar char="•"/>
              <a:defRPr sz="1800" cap="none" spc="-200" baseline="0"/>
            </a:lvl3pPr>
            <a:lvl4pPr marL="1943066" indent="-571500" algn="l">
              <a:buSzPct val="100000"/>
              <a:buFont typeface="Arial" charset="0"/>
              <a:buChar char="•"/>
              <a:defRPr sz="1400" cap="none" spc="-100" baseline="0"/>
            </a:lvl4pPr>
            <a:lvl5pPr marL="2400254" indent="-571500" algn="l">
              <a:buSzPct val="100000"/>
              <a:buFont typeface="Arial" charset="0"/>
              <a:buChar char="•"/>
              <a:defRPr sz="1100" cap="none" spc="-1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079" y="-1322028"/>
            <a:ext cx="2503841" cy="264405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2" y="0"/>
            <a:ext cx="2458456" cy="97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80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0" y="-1"/>
            <a:ext cx="9144000" cy="690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24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628649" y="1242877"/>
            <a:ext cx="7886700" cy="4864963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7200" cap="none" spc="-400" baseline="0">
                <a:latin typeface="Kelson Sans" panose="02000500000000000000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1066" y="-8878"/>
            <a:ext cx="1240687" cy="123526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216" y="46454"/>
            <a:ext cx="3969568" cy="148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48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1242877"/>
            <a:ext cx="7886700" cy="4864963"/>
          </a:xfrm>
        </p:spPr>
        <p:txBody>
          <a:bodyPr/>
          <a:lstStyle>
            <a:lvl1pPr>
              <a:lnSpc>
                <a:spcPct val="80000"/>
              </a:lnSpc>
              <a:defRPr cap="none" spc="-200" baseline="0">
                <a:latin typeface="Kelson Sans" panose="02000500000000000000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41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1066" y="-8878"/>
            <a:ext cx="1240687" cy="1235269"/>
          </a:xfrm>
          <a:prstGeom prst="rect">
            <a:avLst/>
          </a:prstGeom>
        </p:spPr>
      </p:pic>
      <p:sp>
        <p:nvSpPr>
          <p:cNvPr id="9" name="Title Placeholder 13"/>
          <p:cNvSpPr>
            <a:spLocks noGrp="1"/>
          </p:cNvSpPr>
          <p:nvPr>
            <p:ph type="title"/>
          </p:nvPr>
        </p:nvSpPr>
        <p:spPr>
          <a:xfrm>
            <a:off x="628650" y="1235268"/>
            <a:ext cx="7886700" cy="72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cap="none" spc="-2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28650" y="1965268"/>
            <a:ext cx="7886700" cy="45625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571500" indent="-571500" algn="l">
              <a:buSzPct val="100000"/>
              <a:buFontTx/>
              <a:buBlip>
                <a:blip r:embed="rId4"/>
              </a:buBlip>
              <a:defRPr sz="3200" cap="none" spc="-200" baseline="0"/>
            </a:lvl1pPr>
            <a:lvl2pPr marL="1028689" indent="-571500" algn="l">
              <a:buSzPct val="100000"/>
              <a:buFont typeface="Arial" charset="0"/>
              <a:buChar char="•"/>
              <a:defRPr sz="2400" cap="none" spc="-200" baseline="0"/>
            </a:lvl2pPr>
            <a:lvl3pPr marL="1485877" indent="-571500" algn="l">
              <a:buSzPct val="100000"/>
              <a:buFont typeface="Arial" charset="0"/>
              <a:buChar char="•"/>
              <a:defRPr sz="1800" cap="none" spc="-200" baseline="0"/>
            </a:lvl3pPr>
            <a:lvl4pPr marL="1943066" indent="-571500" algn="l">
              <a:buSzPct val="100000"/>
              <a:buFont typeface="Arial" charset="0"/>
              <a:buChar char="•"/>
              <a:defRPr sz="1400" cap="none" spc="-100" baseline="0"/>
            </a:lvl4pPr>
            <a:lvl5pPr marL="2400254" indent="-571500" algn="l">
              <a:buSzPct val="100000"/>
              <a:buFont typeface="Arial" charset="0"/>
              <a:buChar char="•"/>
              <a:defRPr sz="1100" cap="none" spc="-1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20119" cy="86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13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57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628649" y="1242877"/>
            <a:ext cx="7886700" cy="4864963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7200" cap="none" spc="-400" baseline="0">
                <a:latin typeface="Kelson Sans" panose="02000500000000000000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1066" y="-8878"/>
            <a:ext cx="1240687" cy="123526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216" y="46454"/>
            <a:ext cx="3969568" cy="148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33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.jpe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0" y="-1"/>
            <a:ext cx="9144000" cy="6900531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79899" y="6776198"/>
            <a:ext cx="9286043" cy="283992"/>
          </a:xfrm>
          <a:prstGeom prst="rect">
            <a:avLst/>
          </a:prstGeom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079" y="-1322028"/>
            <a:ext cx="2503841" cy="264405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2" y="0"/>
            <a:ext cx="2458456" cy="97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81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709" r:id="rId3"/>
    <p:sldLayoutId id="2147483683" r:id="rId4"/>
  </p:sldLayoutIdLst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rgbClr val="00BDF3"/>
          </a:solidFill>
          <a:latin typeface="Kelson Sans" panose="02000500000000000000" pitchFamily="50" charset="0"/>
          <a:ea typeface="+mj-ea"/>
          <a:cs typeface="+mj-cs"/>
        </a:defRPr>
      </a:lvl1pPr>
    </p:titleStyle>
    <p:bodyStyle>
      <a:lvl1pPr marL="0" indent="0" algn="ctr" defTabSz="914377" rtl="0" eaLnBrk="1" latinLnBrk="0" hangingPunct="1">
        <a:lnSpc>
          <a:spcPct val="90000"/>
        </a:lnSpc>
        <a:spcBef>
          <a:spcPts val="1000"/>
        </a:spcBef>
        <a:buSzPct val="150000"/>
        <a:buFont typeface="Arial" panose="020B0604020202020204" pitchFamily="34" charset="0"/>
        <a:buNone/>
        <a:defRPr sz="4400" b="0" kern="1200" cap="none" baseline="0">
          <a:solidFill>
            <a:srgbClr val="00BDF3"/>
          </a:solidFill>
          <a:latin typeface="Kelson Sans" panose="02000500000000000000" pitchFamily="50" charset="0"/>
          <a:ea typeface="+mn-ea"/>
          <a:cs typeface="+mn-cs"/>
        </a:defRPr>
      </a:lvl1pPr>
      <a:lvl2pPr marL="457189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rgbClr val="00BDF3"/>
          </a:solidFill>
          <a:latin typeface="Kelson Sans" panose="02000500000000000000" pitchFamily="50" charset="0"/>
          <a:ea typeface="+mn-ea"/>
          <a:cs typeface="+mn-cs"/>
        </a:defRPr>
      </a:lvl2pPr>
      <a:lvl3pPr marL="914377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rgbClr val="00BDF3"/>
          </a:solidFill>
          <a:latin typeface="Kelson Sans" panose="02000500000000000000" pitchFamily="50" charset="0"/>
          <a:ea typeface="+mn-ea"/>
          <a:cs typeface="+mn-cs"/>
        </a:defRPr>
      </a:lvl3pPr>
      <a:lvl4pPr marL="1371566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rgbClr val="00BDF3"/>
          </a:solidFill>
          <a:latin typeface="Kelson Sans" panose="02000500000000000000" pitchFamily="50" charset="0"/>
          <a:ea typeface="+mn-ea"/>
          <a:cs typeface="+mn-cs"/>
        </a:defRPr>
      </a:lvl4pPr>
      <a:lvl5pPr marL="1828754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rgbClr val="00BDF3"/>
          </a:solidFill>
          <a:latin typeface="Kelson Sans" panose="02000500000000000000" pitchFamily="50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17753" y="-1"/>
            <a:ext cx="9144000" cy="6858001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21066" y="-8878"/>
            <a:ext cx="1240687" cy="1235269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20119" cy="86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76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708" r:id="rId3"/>
    <p:sldLayoutId id="2147483691" r:id="rId4"/>
  </p:sldLayoutIdLst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chemeClr val="bg1"/>
          </a:solidFill>
          <a:latin typeface="Kelson Sans" panose="02000500000000000000" pitchFamily="50" charset="0"/>
          <a:ea typeface="+mj-ea"/>
          <a:cs typeface="+mj-cs"/>
        </a:defRPr>
      </a:lvl1pPr>
    </p:titleStyle>
    <p:bodyStyle>
      <a:lvl1pPr marL="0" indent="0" algn="ctr" defTabSz="914377" rtl="0" eaLnBrk="1" latinLnBrk="0" hangingPunct="1">
        <a:lnSpc>
          <a:spcPct val="90000"/>
        </a:lnSpc>
        <a:spcBef>
          <a:spcPts val="1000"/>
        </a:spcBef>
        <a:buSzPct val="150000"/>
        <a:buFont typeface="Arial" panose="020B0604020202020204" pitchFamily="34" charset="0"/>
        <a:buNone/>
        <a:defRPr sz="4400" b="0" kern="1200" cap="none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1pPr>
      <a:lvl2pPr marL="457189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2pPr>
      <a:lvl3pPr marL="914377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3pPr>
      <a:lvl4pPr marL="1371566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4pPr>
      <a:lvl5pPr marL="1828754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AC1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21066" y="-8878"/>
            <a:ext cx="1240687" cy="123526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20119" cy="86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043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707" r:id="rId3"/>
    <p:sldLayoutId id="2147483687" r:id="rId4"/>
  </p:sldLayoutIdLst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chemeClr val="bg1"/>
          </a:solidFill>
          <a:latin typeface="Kelson Sans" panose="02000500000000000000" pitchFamily="50" charset="0"/>
          <a:ea typeface="+mj-ea"/>
          <a:cs typeface="+mj-cs"/>
        </a:defRPr>
      </a:lvl1pPr>
    </p:titleStyle>
    <p:bodyStyle>
      <a:lvl1pPr marL="0" indent="0" algn="ctr" defTabSz="914377" rtl="0" eaLnBrk="1" latinLnBrk="0" hangingPunct="1">
        <a:lnSpc>
          <a:spcPct val="90000"/>
        </a:lnSpc>
        <a:spcBef>
          <a:spcPts val="1000"/>
        </a:spcBef>
        <a:buSzPct val="150000"/>
        <a:buFont typeface="Arial" panose="020B0604020202020204" pitchFamily="34" charset="0"/>
        <a:buNone/>
        <a:defRPr sz="4400" b="0" kern="1200" cap="none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1pPr>
      <a:lvl2pPr marL="457189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2pPr>
      <a:lvl3pPr marL="914377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3pPr>
      <a:lvl4pPr marL="1371566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4pPr>
      <a:lvl5pPr marL="1828754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C00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17753" y="-1"/>
            <a:ext cx="9144000" cy="6858001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21066" y="-8878"/>
            <a:ext cx="1240687" cy="123526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20119" cy="86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8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706" r:id="rId3"/>
    <p:sldLayoutId id="2147483695" r:id="rId4"/>
  </p:sldLayoutIdLst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chemeClr val="bg1"/>
          </a:solidFill>
          <a:latin typeface="Kelson Sans" panose="02000500000000000000" pitchFamily="50" charset="0"/>
          <a:ea typeface="+mj-ea"/>
          <a:cs typeface="+mj-cs"/>
        </a:defRPr>
      </a:lvl1pPr>
    </p:titleStyle>
    <p:bodyStyle>
      <a:lvl1pPr marL="0" indent="0" algn="ctr" defTabSz="914377" rtl="0" eaLnBrk="1" latinLnBrk="0" hangingPunct="1">
        <a:lnSpc>
          <a:spcPct val="90000"/>
        </a:lnSpc>
        <a:spcBef>
          <a:spcPts val="1000"/>
        </a:spcBef>
        <a:buSzPct val="150000"/>
        <a:buFont typeface="Arial" panose="020B0604020202020204" pitchFamily="34" charset="0"/>
        <a:buNone/>
        <a:defRPr sz="4400" b="0" kern="1200" cap="none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1pPr>
      <a:lvl2pPr marL="457189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2pPr>
      <a:lvl3pPr marL="914377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3pPr>
      <a:lvl4pPr marL="1371566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4pPr>
      <a:lvl5pPr marL="1828754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E31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17753" y="-1"/>
            <a:ext cx="9144000" cy="6858001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21066" y="-8878"/>
            <a:ext cx="1240687" cy="123526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20119" cy="86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660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5" r:id="rId3"/>
    <p:sldLayoutId id="2147483699" r:id="rId4"/>
  </p:sldLayoutIdLst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chemeClr val="bg1"/>
          </a:solidFill>
          <a:latin typeface="Kelson Sans" panose="02000500000000000000" pitchFamily="50" charset="0"/>
          <a:ea typeface="+mj-ea"/>
          <a:cs typeface="+mj-cs"/>
        </a:defRPr>
      </a:lvl1pPr>
    </p:titleStyle>
    <p:bodyStyle>
      <a:lvl1pPr marL="0" indent="0" algn="ctr" defTabSz="914377" rtl="0" eaLnBrk="1" latinLnBrk="0" hangingPunct="1">
        <a:lnSpc>
          <a:spcPct val="90000"/>
        </a:lnSpc>
        <a:spcBef>
          <a:spcPts val="1000"/>
        </a:spcBef>
        <a:buSzPct val="150000"/>
        <a:buFont typeface="Arial" panose="020B0604020202020204" pitchFamily="34" charset="0"/>
        <a:buNone/>
        <a:defRPr sz="4400" b="0" kern="1200" cap="none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1pPr>
      <a:lvl2pPr marL="457189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2pPr>
      <a:lvl3pPr marL="914377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3pPr>
      <a:lvl4pPr marL="1371566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4pPr>
      <a:lvl5pPr marL="1828754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47B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17753" y="-1"/>
            <a:ext cx="9144000" cy="6858001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21066" y="-8878"/>
            <a:ext cx="1240687" cy="123526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20119" cy="86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909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</p:sldLayoutIdLst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chemeClr val="bg1"/>
          </a:solidFill>
          <a:latin typeface="Kelson Sans" panose="02000500000000000000" pitchFamily="50" charset="0"/>
          <a:ea typeface="+mj-ea"/>
          <a:cs typeface="+mj-cs"/>
        </a:defRPr>
      </a:lvl1pPr>
    </p:titleStyle>
    <p:bodyStyle>
      <a:lvl1pPr marL="0" indent="0" algn="ctr" defTabSz="914377" rtl="0" eaLnBrk="1" latinLnBrk="0" hangingPunct="1">
        <a:lnSpc>
          <a:spcPct val="90000"/>
        </a:lnSpc>
        <a:spcBef>
          <a:spcPts val="1000"/>
        </a:spcBef>
        <a:buSzPct val="150000"/>
        <a:buFont typeface="Arial" panose="020B0604020202020204" pitchFamily="34" charset="0"/>
        <a:buNone/>
        <a:defRPr sz="4400" b="0" kern="1200" cap="none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1pPr>
      <a:lvl2pPr marL="457189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2pPr>
      <a:lvl3pPr marL="914377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3pPr>
      <a:lvl4pPr marL="1371566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4pPr>
      <a:lvl5pPr marL="1828754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5.gif"/><Relationship Id="rId4" Type="http://schemas.openxmlformats.org/officeDocument/2006/relationships/image" Target="../media/image64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7.png"/><Relationship Id="rId7" Type="http://schemas.openxmlformats.org/officeDocument/2006/relationships/image" Target="../media/image71.gif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0.jpeg"/><Relationship Id="rId5" Type="http://schemas.openxmlformats.org/officeDocument/2006/relationships/image" Target="../media/image69.jpg"/><Relationship Id="rId4" Type="http://schemas.openxmlformats.org/officeDocument/2006/relationships/image" Target="../media/image68.gi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6.jpeg"/><Relationship Id="rId4" Type="http://schemas.openxmlformats.org/officeDocument/2006/relationships/image" Target="../media/image75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hyperlink" Target="mailto:bureau@ixesn.fr" TargetMode="External"/><Relationship Id="rId7" Type="http://schemas.openxmlformats.org/officeDocument/2006/relationships/image" Target="../media/image78.png"/><Relationship Id="rId2" Type="http://schemas.openxmlformats.org/officeDocument/2006/relationships/hyperlink" Target="mailto:contact@ixesn.f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hyperlink" Target="http://wiki.ixesn.fr/" TargetMode="External"/><Relationship Id="rId4" Type="http://schemas.openxmlformats.org/officeDocument/2006/relationships/hyperlink" Target="http://ixesn.fr/" TargetMode="Externa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6471" y="750627"/>
            <a:ext cx="7886700" cy="3200867"/>
          </a:xfrm>
        </p:spPr>
        <p:txBody>
          <a:bodyPr/>
          <a:lstStyle/>
          <a:p>
            <a:r>
              <a:rPr lang="fr-FR" dirty="0" smtClean="0">
                <a:solidFill>
                  <a:srgbClr val="292D78"/>
                </a:solidFill>
              </a:rPr>
              <a:t>ESN France</a:t>
            </a:r>
            <a:endParaRPr lang="fr-FR" dirty="0">
              <a:solidFill>
                <a:srgbClr val="292D78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76471" y="6141493"/>
            <a:ext cx="7886700" cy="4699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7200" b="1" i="0" kern="1200" cap="none" spc="-400" baseline="0">
                <a:solidFill>
                  <a:srgbClr val="00BDF3"/>
                </a:solidFill>
                <a:latin typeface="Kelson Sans" panose="02000500000000000000" pitchFamily="50" charset="0"/>
                <a:ea typeface="+mj-ea"/>
                <a:cs typeface="+mj-cs"/>
              </a:defRPr>
            </a:lvl1pPr>
          </a:lstStyle>
          <a:p>
            <a:r>
              <a:rPr lang="fr-FR" sz="1800" b="0" spc="0" dirty="0" smtClean="0">
                <a:solidFill>
                  <a:srgbClr val="EC008C"/>
                </a:solidFill>
                <a:latin typeface="MagdaClean" pitchFamily="50" charset="0"/>
              </a:rPr>
              <a:t>Thomas Joly – Vice-Président – vicepresident@ixesn.fr</a:t>
            </a:r>
            <a:endParaRPr lang="en-US" sz="700" b="0" spc="0" dirty="0">
              <a:solidFill>
                <a:srgbClr val="EC008C"/>
              </a:solidFill>
              <a:latin typeface="MagdaClean" pitchFamily="50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639" y="3181351"/>
            <a:ext cx="2993609" cy="263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27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Internal</a:t>
            </a:r>
            <a:r>
              <a:rPr lang="fr-FR" dirty="0" smtClean="0"/>
              <a:t> Organisation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1. The Administrative Council</a:t>
            </a:r>
          </a:p>
          <a:p>
            <a:r>
              <a:rPr lang="fr-FR" dirty="0" smtClean="0"/>
              <a:t>2. The National </a:t>
            </a:r>
            <a:r>
              <a:rPr lang="fr-FR" dirty="0" err="1" smtClean="0"/>
              <a:t>Board</a:t>
            </a:r>
            <a:endParaRPr lang="fr-FR" dirty="0" smtClean="0"/>
          </a:p>
          <a:p>
            <a:r>
              <a:rPr lang="fr-FR" dirty="0" smtClean="0"/>
              <a:t>3. The </a:t>
            </a:r>
            <a:r>
              <a:rPr lang="fr-FR" dirty="0" err="1" smtClean="0"/>
              <a:t>Secretariat</a:t>
            </a:r>
            <a:endParaRPr lang="fr-FR" dirty="0" smtClean="0"/>
          </a:p>
          <a:p>
            <a:r>
              <a:rPr lang="fr-FR" dirty="0" smtClean="0"/>
              <a:t>4. The National </a:t>
            </a:r>
            <a:r>
              <a:rPr lang="fr-FR" dirty="0" err="1" smtClean="0"/>
              <a:t>Committees</a:t>
            </a:r>
            <a:endParaRPr lang="fr-FR" dirty="0" smtClean="0"/>
          </a:p>
          <a:p>
            <a:r>
              <a:rPr lang="fr-FR" dirty="0" smtClean="0"/>
              <a:t>5. The National Meetings</a:t>
            </a:r>
          </a:p>
          <a:p>
            <a:r>
              <a:rPr lang="fr-FR" dirty="0" smtClean="0"/>
              <a:t>6. The Local </a:t>
            </a:r>
            <a:r>
              <a:rPr lang="fr-FR" dirty="0" err="1" smtClean="0"/>
              <a:t>Representatives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007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1. The Administrative Council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238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92D050"/>
                </a:solidFill>
              </a:rPr>
              <a:t>The Administrative Council:</a:t>
            </a:r>
            <a:endParaRPr lang="fr-FR" dirty="0">
              <a:solidFill>
                <a:srgbClr val="92D050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smtClean="0">
                <a:solidFill>
                  <a:srgbClr val="92D050"/>
                </a:solidFill>
              </a:rPr>
              <a:t>17 </a:t>
            </a:r>
            <a:r>
              <a:rPr lang="fr-FR" dirty="0" err="1" smtClean="0">
                <a:solidFill>
                  <a:srgbClr val="92D050"/>
                </a:solidFill>
              </a:rPr>
              <a:t>members</a:t>
            </a:r>
            <a:r>
              <a:rPr lang="fr-FR" dirty="0" smtClean="0">
                <a:solidFill>
                  <a:srgbClr val="92D050"/>
                </a:solidFill>
              </a:rPr>
              <a:t> </a:t>
            </a:r>
            <a:r>
              <a:rPr lang="fr-FR" dirty="0" err="1" smtClean="0">
                <a:solidFill>
                  <a:srgbClr val="92D050"/>
                </a:solidFill>
              </a:rPr>
              <a:t>elected</a:t>
            </a:r>
            <a:r>
              <a:rPr lang="fr-FR" dirty="0" smtClean="0">
                <a:solidFill>
                  <a:srgbClr val="92D050"/>
                </a:solidFill>
              </a:rPr>
              <a:t> </a:t>
            </a:r>
            <a:r>
              <a:rPr lang="fr-FR" dirty="0" err="1" smtClean="0">
                <a:solidFill>
                  <a:srgbClr val="92D050"/>
                </a:solidFill>
              </a:rPr>
              <a:t>during</a:t>
            </a:r>
            <a:r>
              <a:rPr lang="fr-FR" dirty="0" smtClean="0">
                <a:solidFill>
                  <a:srgbClr val="92D050"/>
                </a:solidFill>
              </a:rPr>
              <a:t> the </a:t>
            </a:r>
            <a:r>
              <a:rPr lang="fr-FR" dirty="0" err="1" smtClean="0">
                <a:solidFill>
                  <a:srgbClr val="92D050"/>
                </a:solidFill>
              </a:rPr>
              <a:t>general</a:t>
            </a:r>
            <a:r>
              <a:rPr lang="fr-FR" dirty="0" smtClean="0">
                <a:solidFill>
                  <a:srgbClr val="92D050"/>
                </a:solidFill>
              </a:rPr>
              <a:t> </a:t>
            </a:r>
            <a:r>
              <a:rPr lang="fr-FR" dirty="0" err="1" smtClean="0">
                <a:solidFill>
                  <a:srgbClr val="92D050"/>
                </a:solidFill>
              </a:rPr>
              <a:t>assembly</a:t>
            </a:r>
            <a:r>
              <a:rPr lang="fr-FR" dirty="0" smtClean="0">
                <a:solidFill>
                  <a:srgbClr val="92D050"/>
                </a:solidFill>
              </a:rPr>
              <a:t> (in </a:t>
            </a:r>
            <a:r>
              <a:rPr lang="fr-FR" dirty="0" err="1" smtClean="0">
                <a:solidFill>
                  <a:srgbClr val="92D050"/>
                </a:solidFill>
              </a:rPr>
              <a:t>June</a:t>
            </a:r>
            <a:r>
              <a:rPr lang="fr-FR" dirty="0" smtClean="0">
                <a:solidFill>
                  <a:srgbClr val="92D050"/>
                </a:solidFill>
              </a:rPr>
              <a:t>)</a:t>
            </a:r>
          </a:p>
          <a:p>
            <a:r>
              <a:rPr lang="fr-FR" dirty="0" smtClean="0">
                <a:solidFill>
                  <a:srgbClr val="92D050"/>
                </a:solidFill>
              </a:rPr>
              <a:t>7 National </a:t>
            </a:r>
            <a:r>
              <a:rPr lang="fr-FR" dirty="0" err="1" smtClean="0">
                <a:solidFill>
                  <a:srgbClr val="92D050"/>
                </a:solidFill>
              </a:rPr>
              <a:t>Board</a:t>
            </a:r>
            <a:r>
              <a:rPr lang="fr-FR" dirty="0" smtClean="0">
                <a:solidFill>
                  <a:srgbClr val="92D050"/>
                </a:solidFill>
              </a:rPr>
              <a:t> </a:t>
            </a:r>
            <a:r>
              <a:rPr lang="fr-FR" dirty="0" err="1" smtClean="0">
                <a:solidFill>
                  <a:srgbClr val="92D050"/>
                </a:solidFill>
              </a:rPr>
              <a:t>Members</a:t>
            </a:r>
            <a:r>
              <a:rPr lang="fr-FR" dirty="0" smtClean="0">
                <a:solidFill>
                  <a:srgbClr val="92D050"/>
                </a:solidFill>
              </a:rPr>
              <a:t> </a:t>
            </a:r>
            <a:r>
              <a:rPr lang="fr-FR" dirty="0" err="1" smtClean="0">
                <a:solidFill>
                  <a:srgbClr val="92D050"/>
                </a:solidFill>
              </a:rPr>
              <a:t>included</a:t>
            </a:r>
            <a:endParaRPr lang="fr-FR" dirty="0" smtClean="0">
              <a:solidFill>
                <a:srgbClr val="92D050"/>
              </a:solidFill>
            </a:endParaRPr>
          </a:p>
          <a:p>
            <a:r>
              <a:rPr lang="fr-FR" dirty="0" smtClean="0">
                <a:solidFill>
                  <a:srgbClr val="92D050"/>
                </a:solidFill>
              </a:rPr>
              <a:t>One-</a:t>
            </a:r>
            <a:r>
              <a:rPr lang="fr-FR" dirty="0" err="1" smtClean="0">
                <a:solidFill>
                  <a:srgbClr val="92D050"/>
                </a:solidFill>
              </a:rPr>
              <a:t>Year</a:t>
            </a:r>
            <a:r>
              <a:rPr lang="fr-FR" dirty="0" smtClean="0">
                <a:solidFill>
                  <a:srgbClr val="92D050"/>
                </a:solidFill>
              </a:rPr>
              <a:t> </a:t>
            </a:r>
            <a:r>
              <a:rPr lang="fr-FR" dirty="0" err="1" smtClean="0">
                <a:solidFill>
                  <a:srgbClr val="92D050"/>
                </a:solidFill>
              </a:rPr>
              <a:t>Term</a:t>
            </a:r>
            <a:endParaRPr lang="fr-FR" dirty="0" smtClean="0">
              <a:solidFill>
                <a:srgbClr val="92D050"/>
              </a:solidFill>
            </a:endParaRPr>
          </a:p>
          <a:p>
            <a:r>
              <a:rPr lang="fr-FR" dirty="0" smtClean="0">
                <a:solidFill>
                  <a:srgbClr val="92D050"/>
                </a:solidFill>
              </a:rPr>
              <a:t>5 meetings in </a:t>
            </a:r>
            <a:r>
              <a:rPr lang="fr-FR" dirty="0" err="1" smtClean="0">
                <a:solidFill>
                  <a:srgbClr val="92D050"/>
                </a:solidFill>
              </a:rPr>
              <a:t>person</a:t>
            </a:r>
            <a:r>
              <a:rPr lang="fr-FR" dirty="0" smtClean="0">
                <a:solidFill>
                  <a:srgbClr val="92D050"/>
                </a:solidFill>
              </a:rPr>
              <a:t> per </a:t>
            </a:r>
            <a:r>
              <a:rPr lang="fr-FR" dirty="0" err="1" smtClean="0">
                <a:solidFill>
                  <a:srgbClr val="92D050"/>
                </a:solidFill>
              </a:rPr>
              <a:t>year</a:t>
            </a:r>
            <a:endParaRPr lang="fr-FR" dirty="0" smtClean="0">
              <a:solidFill>
                <a:srgbClr val="92D050"/>
              </a:solidFill>
            </a:endParaRPr>
          </a:p>
          <a:p>
            <a:r>
              <a:rPr lang="fr-FR" dirty="0" err="1" smtClean="0">
                <a:solidFill>
                  <a:srgbClr val="92D050"/>
                </a:solidFill>
              </a:rPr>
              <a:t>Responsible</a:t>
            </a:r>
            <a:r>
              <a:rPr lang="fr-FR" dirty="0" smtClean="0">
                <a:solidFill>
                  <a:srgbClr val="92D050"/>
                </a:solidFill>
              </a:rPr>
              <a:t> for the ESN France </a:t>
            </a:r>
            <a:r>
              <a:rPr lang="fr-FR" dirty="0" err="1" smtClean="0">
                <a:solidFill>
                  <a:srgbClr val="92D050"/>
                </a:solidFill>
              </a:rPr>
              <a:t>Strategy</a:t>
            </a:r>
            <a:r>
              <a:rPr lang="fr-FR" dirty="0" smtClean="0">
                <a:solidFill>
                  <a:srgbClr val="92D050"/>
                </a:solidFill>
              </a:rPr>
              <a:t> (</a:t>
            </a:r>
            <a:r>
              <a:rPr lang="fr-FR" dirty="0" err="1" smtClean="0">
                <a:solidFill>
                  <a:srgbClr val="92D050"/>
                </a:solidFill>
              </a:rPr>
              <a:t>partnerships</a:t>
            </a:r>
            <a:r>
              <a:rPr lang="fr-FR" dirty="0" smtClean="0">
                <a:solidFill>
                  <a:srgbClr val="92D050"/>
                </a:solidFill>
              </a:rPr>
              <a:t>, communication, network, </a:t>
            </a:r>
            <a:r>
              <a:rPr lang="fr-FR" dirty="0" err="1" smtClean="0">
                <a:solidFill>
                  <a:srgbClr val="92D050"/>
                </a:solidFill>
              </a:rPr>
              <a:t>recruitment</a:t>
            </a:r>
            <a:r>
              <a:rPr lang="fr-FR" dirty="0" smtClean="0">
                <a:solidFill>
                  <a:srgbClr val="92D050"/>
                </a:solidFill>
              </a:rPr>
              <a:t> of the </a:t>
            </a:r>
            <a:r>
              <a:rPr lang="fr-FR" dirty="0" err="1" smtClean="0">
                <a:solidFill>
                  <a:srgbClr val="92D050"/>
                </a:solidFill>
              </a:rPr>
              <a:t>employees</a:t>
            </a:r>
            <a:r>
              <a:rPr lang="fr-FR" dirty="0" smtClean="0">
                <a:solidFill>
                  <a:srgbClr val="92D050"/>
                </a:solidFill>
              </a:rPr>
              <a:t>)</a:t>
            </a:r>
          </a:p>
          <a:p>
            <a:r>
              <a:rPr lang="fr-FR" dirty="0" smtClean="0">
                <a:solidFill>
                  <a:srgbClr val="92D050"/>
                </a:solidFill>
              </a:rPr>
              <a:t>Control and support the National </a:t>
            </a:r>
            <a:r>
              <a:rPr lang="fr-FR" dirty="0" err="1" smtClean="0">
                <a:solidFill>
                  <a:srgbClr val="92D050"/>
                </a:solidFill>
              </a:rPr>
              <a:t>Board</a:t>
            </a:r>
            <a:endParaRPr lang="fr-FR" dirty="0" smtClean="0">
              <a:solidFill>
                <a:srgbClr val="92D050"/>
              </a:solidFill>
            </a:endParaRPr>
          </a:p>
          <a:p>
            <a:r>
              <a:rPr lang="fr-FR" dirty="0" err="1" smtClean="0">
                <a:solidFill>
                  <a:srgbClr val="92D050"/>
                </a:solidFill>
              </a:rPr>
              <a:t>Assist</a:t>
            </a:r>
            <a:r>
              <a:rPr lang="fr-FR" dirty="0" smtClean="0">
                <a:solidFill>
                  <a:srgbClr val="92D050"/>
                </a:solidFill>
              </a:rPr>
              <a:t> the </a:t>
            </a:r>
            <a:r>
              <a:rPr lang="fr-FR" dirty="0" err="1" smtClean="0">
                <a:solidFill>
                  <a:srgbClr val="92D050"/>
                </a:solidFill>
              </a:rPr>
              <a:t>employees</a:t>
            </a:r>
            <a:r>
              <a:rPr lang="fr-FR" dirty="0" smtClean="0">
                <a:solidFill>
                  <a:srgbClr val="92D050"/>
                </a:solidFill>
              </a:rPr>
              <a:t> and the </a:t>
            </a:r>
            <a:r>
              <a:rPr lang="fr-FR" dirty="0" err="1" smtClean="0">
                <a:solidFill>
                  <a:srgbClr val="92D050"/>
                </a:solidFill>
              </a:rPr>
              <a:t>Committees</a:t>
            </a:r>
            <a:endParaRPr lang="fr-FR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23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46" y="1090682"/>
            <a:ext cx="4572000" cy="2350903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844" y="3840111"/>
            <a:ext cx="6070126" cy="239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388" y="1240724"/>
            <a:ext cx="3747306" cy="205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524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2. The National </a:t>
            </a:r>
            <a:r>
              <a:rPr lang="fr-FR" dirty="0" err="1" smtClean="0"/>
              <a:t>Board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78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10687" y="962313"/>
            <a:ext cx="5363570" cy="721123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2E3192"/>
                </a:solidFill>
              </a:rPr>
              <a:t>The National </a:t>
            </a:r>
            <a:r>
              <a:rPr lang="fr-FR" dirty="0" err="1" smtClean="0">
                <a:solidFill>
                  <a:srgbClr val="2E3192"/>
                </a:solidFill>
              </a:rPr>
              <a:t>Board</a:t>
            </a:r>
            <a:endParaRPr lang="fr-FR" dirty="0">
              <a:solidFill>
                <a:srgbClr val="2E3192"/>
              </a:solidFill>
            </a:endParaRPr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209" y="1299047"/>
            <a:ext cx="5558952" cy="555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17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05" y="1770869"/>
            <a:ext cx="2743200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861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2012" y="948665"/>
            <a:ext cx="8911988" cy="721123"/>
          </a:xfrm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F47B20"/>
                </a:solidFill>
              </a:rPr>
              <a:t>Yoan: Communication Manager</a:t>
            </a:r>
            <a:endParaRPr lang="fr-FR" sz="3600" dirty="0">
              <a:solidFill>
                <a:srgbClr val="F47B20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3562066" y="1770869"/>
            <a:ext cx="4789511" cy="4571409"/>
          </a:xfrm>
        </p:spPr>
        <p:txBody>
          <a:bodyPr>
            <a:normAutofit lnSpcReduction="10000"/>
          </a:bodyPr>
          <a:lstStyle/>
          <a:p>
            <a:r>
              <a:rPr lang="fr-FR" dirty="0" smtClean="0">
                <a:solidFill>
                  <a:srgbClr val="F47B20"/>
                </a:solidFill>
              </a:rPr>
              <a:t>PR</a:t>
            </a:r>
          </a:p>
          <a:p>
            <a:r>
              <a:rPr lang="fr-FR" dirty="0" smtClean="0">
                <a:solidFill>
                  <a:srgbClr val="F47B20"/>
                </a:solidFill>
              </a:rPr>
              <a:t>Communication </a:t>
            </a:r>
            <a:r>
              <a:rPr lang="fr-FR" dirty="0" err="1" smtClean="0">
                <a:solidFill>
                  <a:srgbClr val="F47B20"/>
                </a:solidFill>
              </a:rPr>
              <a:t>towards</a:t>
            </a:r>
            <a:r>
              <a:rPr lang="fr-FR" dirty="0" smtClean="0">
                <a:solidFill>
                  <a:srgbClr val="F47B20"/>
                </a:solidFill>
              </a:rPr>
              <a:t> the </a:t>
            </a:r>
            <a:r>
              <a:rPr lang="fr-FR" dirty="0" err="1" smtClean="0">
                <a:solidFill>
                  <a:srgbClr val="F47B20"/>
                </a:solidFill>
              </a:rPr>
              <a:t>partners</a:t>
            </a:r>
            <a:endParaRPr lang="fr-FR" dirty="0" smtClean="0">
              <a:solidFill>
                <a:srgbClr val="F47B20"/>
              </a:solidFill>
            </a:endParaRPr>
          </a:p>
          <a:p>
            <a:r>
              <a:rPr lang="fr-FR" dirty="0" smtClean="0">
                <a:solidFill>
                  <a:srgbClr val="F47B20"/>
                </a:solidFill>
              </a:rPr>
              <a:t>Social Networking</a:t>
            </a:r>
          </a:p>
          <a:p>
            <a:r>
              <a:rPr lang="fr-FR" dirty="0" err="1" smtClean="0">
                <a:solidFill>
                  <a:srgbClr val="F47B20"/>
                </a:solidFill>
              </a:rPr>
              <a:t>Website</a:t>
            </a:r>
            <a:endParaRPr lang="fr-FR" dirty="0" smtClean="0">
              <a:solidFill>
                <a:srgbClr val="F47B20"/>
              </a:solidFill>
            </a:endParaRPr>
          </a:p>
          <a:p>
            <a:r>
              <a:rPr lang="fr-FR" dirty="0" smtClean="0">
                <a:solidFill>
                  <a:srgbClr val="F47B20"/>
                </a:solidFill>
              </a:rPr>
              <a:t>Visual </a:t>
            </a:r>
            <a:r>
              <a:rPr lang="fr-FR" dirty="0" err="1" smtClean="0">
                <a:solidFill>
                  <a:srgbClr val="F47B20"/>
                </a:solidFill>
              </a:rPr>
              <a:t>Identity</a:t>
            </a:r>
            <a:endParaRPr lang="fr-FR" dirty="0" smtClean="0">
              <a:solidFill>
                <a:srgbClr val="F47B20"/>
              </a:solidFill>
            </a:endParaRPr>
          </a:p>
          <a:p>
            <a:r>
              <a:rPr lang="fr-FR" dirty="0" smtClean="0">
                <a:solidFill>
                  <a:srgbClr val="F47B20"/>
                </a:solidFill>
              </a:rPr>
              <a:t>Communication </a:t>
            </a:r>
            <a:r>
              <a:rPr lang="fr-FR" dirty="0" err="1" smtClean="0">
                <a:solidFill>
                  <a:srgbClr val="F47B20"/>
                </a:solidFill>
              </a:rPr>
              <a:t>Strategy</a:t>
            </a:r>
            <a:endParaRPr lang="fr-FR" dirty="0">
              <a:solidFill>
                <a:srgbClr val="F47B2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05" y="1770869"/>
            <a:ext cx="2743200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68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38" y="1716421"/>
            <a:ext cx="2481404" cy="430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641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2012" y="948665"/>
            <a:ext cx="8911988" cy="721123"/>
          </a:xfrm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92D050"/>
                </a:solidFill>
              </a:rPr>
              <a:t>Rémi: </a:t>
            </a:r>
            <a:r>
              <a:rPr lang="fr-FR" sz="3600" dirty="0" err="1" smtClean="0">
                <a:solidFill>
                  <a:srgbClr val="92D050"/>
                </a:solidFill>
              </a:rPr>
              <a:t>Treasurer</a:t>
            </a:r>
            <a:endParaRPr lang="fr-FR" sz="3600" dirty="0">
              <a:solidFill>
                <a:srgbClr val="92D050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3562066" y="1770869"/>
            <a:ext cx="4789511" cy="4571409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92D050"/>
                </a:solidFill>
              </a:rPr>
              <a:t>Budget Management</a:t>
            </a:r>
          </a:p>
          <a:p>
            <a:r>
              <a:rPr lang="fr-FR" dirty="0" err="1" smtClean="0">
                <a:solidFill>
                  <a:srgbClr val="92D050"/>
                </a:solidFill>
              </a:rPr>
              <a:t>Partnerships</a:t>
            </a:r>
            <a:endParaRPr lang="fr-FR" dirty="0" smtClean="0">
              <a:solidFill>
                <a:srgbClr val="92D050"/>
              </a:solidFill>
            </a:endParaRPr>
          </a:p>
          <a:p>
            <a:r>
              <a:rPr lang="fr-FR" dirty="0" err="1" smtClean="0">
                <a:solidFill>
                  <a:srgbClr val="92D050"/>
                </a:solidFill>
              </a:rPr>
              <a:t>ESNcards</a:t>
            </a:r>
            <a:endParaRPr lang="fr-FR" dirty="0" smtClean="0">
              <a:solidFill>
                <a:srgbClr val="92D050"/>
              </a:solidFill>
            </a:endParaRPr>
          </a:p>
          <a:p>
            <a:r>
              <a:rPr lang="fr-FR" dirty="0" err="1" smtClean="0">
                <a:solidFill>
                  <a:srgbClr val="92D050"/>
                </a:solidFill>
              </a:rPr>
              <a:t>Membership</a:t>
            </a:r>
            <a:r>
              <a:rPr lang="fr-FR" dirty="0" smtClean="0">
                <a:solidFill>
                  <a:srgbClr val="92D050"/>
                </a:solidFill>
              </a:rPr>
              <a:t> </a:t>
            </a:r>
            <a:r>
              <a:rPr lang="fr-FR" dirty="0" err="1" smtClean="0">
                <a:solidFill>
                  <a:srgbClr val="92D050"/>
                </a:solidFill>
              </a:rPr>
              <a:t>fees</a:t>
            </a:r>
            <a:endParaRPr lang="fr-FR" dirty="0" smtClean="0">
              <a:solidFill>
                <a:srgbClr val="92D050"/>
              </a:solidFill>
            </a:endParaRPr>
          </a:p>
          <a:p>
            <a:r>
              <a:rPr lang="fr-FR" dirty="0" smtClean="0">
                <a:solidFill>
                  <a:srgbClr val="92D050"/>
                </a:solidFill>
              </a:rPr>
              <a:t>Network Interaction</a:t>
            </a:r>
          </a:p>
          <a:p>
            <a:r>
              <a:rPr lang="fr-FR" dirty="0" smtClean="0">
                <a:solidFill>
                  <a:srgbClr val="92D050"/>
                </a:solidFill>
              </a:rPr>
              <a:t>Financial </a:t>
            </a:r>
            <a:r>
              <a:rPr lang="fr-FR" dirty="0" err="1" smtClean="0">
                <a:solidFill>
                  <a:srgbClr val="92D050"/>
                </a:solidFill>
              </a:rPr>
              <a:t>Strategy</a:t>
            </a:r>
            <a:endParaRPr lang="fr-FR" dirty="0" smtClean="0">
              <a:solidFill>
                <a:srgbClr val="92D05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38" y="1716421"/>
            <a:ext cx="2481404" cy="430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94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Réseau en quelques chiffres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022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83" y="1794682"/>
            <a:ext cx="2704531" cy="447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48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2012" y="948665"/>
            <a:ext cx="8911988" cy="721123"/>
          </a:xfrm>
        </p:spPr>
        <p:txBody>
          <a:bodyPr>
            <a:normAutofit/>
          </a:bodyPr>
          <a:lstStyle/>
          <a:p>
            <a:r>
              <a:rPr lang="fr-FR" sz="3600" dirty="0" smtClean="0"/>
              <a:t>Corentin: National </a:t>
            </a:r>
            <a:r>
              <a:rPr lang="fr-FR" sz="3600" dirty="0" err="1" smtClean="0"/>
              <a:t>Representative</a:t>
            </a:r>
            <a:endParaRPr lang="fr-FR" sz="36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3562066" y="1770869"/>
            <a:ext cx="4789511" cy="4571409"/>
          </a:xfrm>
        </p:spPr>
        <p:txBody>
          <a:bodyPr/>
          <a:lstStyle/>
          <a:p>
            <a:r>
              <a:rPr lang="fr-FR" dirty="0" err="1" smtClean="0"/>
              <a:t>representative</a:t>
            </a:r>
            <a:r>
              <a:rPr lang="fr-FR" dirty="0" smtClean="0"/>
              <a:t> </a:t>
            </a:r>
            <a:r>
              <a:rPr lang="fr-FR" dirty="0" err="1" smtClean="0"/>
              <a:t>towards</a:t>
            </a:r>
            <a:r>
              <a:rPr lang="fr-FR" dirty="0" smtClean="0"/>
              <a:t> the </a:t>
            </a:r>
            <a:r>
              <a:rPr lang="fr-FR" dirty="0" err="1" smtClean="0"/>
              <a:t>int</a:t>
            </a:r>
            <a:r>
              <a:rPr lang="fr-FR" dirty="0" smtClean="0"/>
              <a:t>. network</a:t>
            </a:r>
          </a:p>
          <a:p>
            <a:r>
              <a:rPr lang="fr-FR" dirty="0" err="1" smtClean="0"/>
              <a:t>Member</a:t>
            </a:r>
            <a:r>
              <a:rPr lang="fr-FR" dirty="0" smtClean="0"/>
              <a:t> of CNR</a:t>
            </a:r>
          </a:p>
          <a:p>
            <a:r>
              <a:rPr lang="fr-FR" dirty="0" smtClean="0"/>
              <a:t>In charge of the </a:t>
            </a:r>
            <a:r>
              <a:rPr lang="fr-FR" dirty="0" err="1" smtClean="0"/>
              <a:t>delegates</a:t>
            </a:r>
            <a:r>
              <a:rPr lang="fr-FR" dirty="0" smtClean="0"/>
              <a:t> </a:t>
            </a:r>
            <a:r>
              <a:rPr lang="fr-FR" dirty="0" err="1" smtClean="0"/>
              <a:t>during</a:t>
            </a:r>
            <a:r>
              <a:rPr lang="fr-FR" dirty="0" smtClean="0"/>
              <a:t> </a:t>
            </a:r>
            <a:r>
              <a:rPr lang="fr-FR" dirty="0" err="1" smtClean="0"/>
              <a:t>each</a:t>
            </a:r>
            <a:r>
              <a:rPr lang="fr-FR" dirty="0" smtClean="0"/>
              <a:t> Int. </a:t>
            </a:r>
            <a:r>
              <a:rPr lang="fr-FR" dirty="0" err="1" smtClean="0"/>
              <a:t>event</a:t>
            </a:r>
            <a:endParaRPr lang="fr-FR" dirty="0" smtClean="0"/>
          </a:p>
          <a:p>
            <a:r>
              <a:rPr lang="fr-FR" dirty="0" smtClean="0"/>
              <a:t>Information Relay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83" y="1794682"/>
            <a:ext cx="2704531" cy="447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891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04" y="1910684"/>
            <a:ext cx="3130383" cy="3567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44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2012" y="948665"/>
            <a:ext cx="8911988" cy="721123"/>
          </a:xfrm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EC008C"/>
                </a:solidFill>
              </a:rPr>
              <a:t>Orianne: </a:t>
            </a:r>
            <a:r>
              <a:rPr lang="fr-FR" sz="3600" dirty="0" err="1" smtClean="0">
                <a:solidFill>
                  <a:srgbClr val="EC008C"/>
                </a:solidFill>
              </a:rPr>
              <a:t>President</a:t>
            </a:r>
            <a:endParaRPr lang="fr-FR" sz="3600" dirty="0">
              <a:solidFill>
                <a:srgbClr val="EC008C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3562066" y="1770869"/>
            <a:ext cx="4789511" cy="4571409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>
                <a:solidFill>
                  <a:srgbClr val="EC008C"/>
                </a:solidFill>
              </a:rPr>
              <a:t>NB and Administrative Council Management</a:t>
            </a:r>
          </a:p>
          <a:p>
            <a:r>
              <a:rPr lang="fr-FR" dirty="0" err="1" smtClean="0">
                <a:solidFill>
                  <a:srgbClr val="EC008C"/>
                </a:solidFill>
              </a:rPr>
              <a:t>Representant</a:t>
            </a:r>
            <a:r>
              <a:rPr lang="fr-FR" dirty="0" smtClean="0">
                <a:solidFill>
                  <a:srgbClr val="EC008C"/>
                </a:solidFill>
              </a:rPr>
              <a:t> of ESN France </a:t>
            </a:r>
            <a:r>
              <a:rPr lang="fr-FR" dirty="0" err="1" smtClean="0">
                <a:solidFill>
                  <a:srgbClr val="EC008C"/>
                </a:solidFill>
              </a:rPr>
              <a:t>towards</a:t>
            </a:r>
            <a:r>
              <a:rPr lang="fr-FR" dirty="0" smtClean="0">
                <a:solidFill>
                  <a:srgbClr val="EC008C"/>
                </a:solidFill>
              </a:rPr>
              <a:t> the NA and public </a:t>
            </a:r>
            <a:r>
              <a:rPr lang="fr-FR" dirty="0" err="1" smtClean="0">
                <a:solidFill>
                  <a:srgbClr val="EC008C"/>
                </a:solidFill>
              </a:rPr>
              <a:t>partners</a:t>
            </a:r>
            <a:endParaRPr lang="fr-FR" dirty="0" smtClean="0">
              <a:solidFill>
                <a:srgbClr val="EC008C"/>
              </a:solidFill>
            </a:endParaRPr>
          </a:p>
          <a:p>
            <a:r>
              <a:rPr lang="fr-FR" dirty="0" smtClean="0">
                <a:solidFill>
                  <a:srgbClr val="EC008C"/>
                </a:solidFill>
              </a:rPr>
              <a:t>ESN France  global </a:t>
            </a:r>
            <a:r>
              <a:rPr lang="fr-FR" dirty="0" err="1" smtClean="0">
                <a:solidFill>
                  <a:srgbClr val="EC008C"/>
                </a:solidFill>
              </a:rPr>
              <a:t>Strategy</a:t>
            </a:r>
            <a:endParaRPr lang="fr-FR" dirty="0" smtClean="0">
              <a:solidFill>
                <a:srgbClr val="EC008C"/>
              </a:solidFill>
            </a:endParaRPr>
          </a:p>
          <a:p>
            <a:r>
              <a:rPr lang="fr-FR" dirty="0" err="1" smtClean="0">
                <a:solidFill>
                  <a:srgbClr val="EC008C"/>
                </a:solidFill>
              </a:rPr>
              <a:t>Responsible</a:t>
            </a:r>
            <a:r>
              <a:rPr lang="fr-FR" dirty="0" smtClean="0">
                <a:solidFill>
                  <a:srgbClr val="EC008C"/>
                </a:solidFill>
              </a:rPr>
              <a:t> of the </a:t>
            </a:r>
            <a:r>
              <a:rPr lang="fr-FR" dirty="0" err="1" smtClean="0">
                <a:solidFill>
                  <a:srgbClr val="EC008C"/>
                </a:solidFill>
              </a:rPr>
              <a:t>Employees</a:t>
            </a:r>
            <a:endParaRPr lang="fr-FR" dirty="0" smtClean="0">
              <a:solidFill>
                <a:srgbClr val="EC008C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04" y="1910684"/>
            <a:ext cx="3130383" cy="3567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263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99" y="1835400"/>
            <a:ext cx="2356656" cy="4250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922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2012" y="948665"/>
            <a:ext cx="8911988" cy="721123"/>
          </a:xfrm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92D050"/>
                </a:solidFill>
              </a:rPr>
              <a:t>Steven: </a:t>
            </a:r>
            <a:r>
              <a:rPr lang="fr-FR" sz="3600" dirty="0" err="1" smtClean="0">
                <a:solidFill>
                  <a:srgbClr val="92D050"/>
                </a:solidFill>
              </a:rPr>
              <a:t>Secretary</a:t>
            </a:r>
            <a:endParaRPr lang="fr-FR" sz="3600" dirty="0">
              <a:solidFill>
                <a:srgbClr val="92D050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3562066" y="1770869"/>
            <a:ext cx="4789511" cy="4571409"/>
          </a:xfrm>
        </p:spPr>
        <p:txBody>
          <a:bodyPr>
            <a:normAutofit/>
          </a:bodyPr>
          <a:lstStyle/>
          <a:p>
            <a:r>
              <a:rPr lang="fr-FR" dirty="0" err="1" smtClean="0">
                <a:solidFill>
                  <a:srgbClr val="92D050"/>
                </a:solidFill>
              </a:rPr>
              <a:t>Statutes</a:t>
            </a:r>
            <a:r>
              <a:rPr lang="fr-FR" dirty="0" smtClean="0">
                <a:solidFill>
                  <a:srgbClr val="92D050"/>
                </a:solidFill>
              </a:rPr>
              <a:t> and SO</a:t>
            </a:r>
          </a:p>
          <a:p>
            <a:r>
              <a:rPr lang="fr-FR" dirty="0" err="1" smtClean="0">
                <a:solidFill>
                  <a:srgbClr val="92D050"/>
                </a:solidFill>
              </a:rPr>
              <a:t>Internal</a:t>
            </a:r>
            <a:r>
              <a:rPr lang="fr-FR" dirty="0" smtClean="0">
                <a:solidFill>
                  <a:srgbClr val="92D050"/>
                </a:solidFill>
              </a:rPr>
              <a:t> Communication</a:t>
            </a:r>
          </a:p>
          <a:p>
            <a:r>
              <a:rPr lang="fr-FR" dirty="0" smtClean="0">
                <a:solidFill>
                  <a:srgbClr val="92D050"/>
                </a:solidFill>
              </a:rPr>
              <a:t>Minutes and agendas</a:t>
            </a:r>
          </a:p>
          <a:p>
            <a:r>
              <a:rPr lang="fr-FR" dirty="0" smtClean="0">
                <a:solidFill>
                  <a:srgbClr val="92D050"/>
                </a:solidFill>
              </a:rPr>
              <a:t>National </a:t>
            </a:r>
            <a:r>
              <a:rPr lang="fr-FR" dirty="0" err="1" smtClean="0">
                <a:solidFill>
                  <a:srgbClr val="92D050"/>
                </a:solidFill>
              </a:rPr>
              <a:t>platforms</a:t>
            </a:r>
            <a:endParaRPr lang="fr-FR" dirty="0" smtClean="0">
              <a:solidFill>
                <a:srgbClr val="92D050"/>
              </a:solidFill>
            </a:endParaRPr>
          </a:p>
          <a:p>
            <a:r>
              <a:rPr lang="fr-FR" dirty="0" smtClean="0">
                <a:solidFill>
                  <a:srgbClr val="92D050"/>
                </a:solidFill>
              </a:rPr>
              <a:t>Archive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99" y="1835400"/>
            <a:ext cx="2356656" cy="4250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805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46" y="1965278"/>
            <a:ext cx="2656567" cy="380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95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2012" y="948665"/>
            <a:ext cx="8911988" cy="721123"/>
          </a:xfrm>
        </p:spPr>
        <p:txBody>
          <a:bodyPr>
            <a:normAutofit/>
          </a:bodyPr>
          <a:lstStyle/>
          <a:p>
            <a:r>
              <a:rPr lang="fr-FR" sz="3600" dirty="0" smtClean="0"/>
              <a:t>Maxime: </a:t>
            </a:r>
            <a:r>
              <a:rPr lang="fr-FR" sz="3600" dirty="0" err="1" smtClean="0"/>
              <a:t>wpa</a:t>
            </a:r>
            <a:endParaRPr lang="fr-FR" sz="36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3562066" y="1770869"/>
            <a:ext cx="4789511" cy="4571409"/>
          </a:xfrm>
        </p:spPr>
        <p:txBody>
          <a:bodyPr>
            <a:normAutofit/>
          </a:bodyPr>
          <a:lstStyle/>
          <a:p>
            <a:r>
              <a:rPr lang="fr-FR" dirty="0" err="1" smtClean="0"/>
              <a:t>Responsible</a:t>
            </a:r>
            <a:r>
              <a:rPr lang="fr-FR" dirty="0" smtClean="0"/>
              <a:t> of the Tools (maintenance and promotion)</a:t>
            </a:r>
          </a:p>
          <a:p>
            <a:r>
              <a:rPr lang="fr-FR" dirty="0" smtClean="0"/>
              <a:t>IT Help for the sections</a:t>
            </a:r>
          </a:p>
          <a:p>
            <a:r>
              <a:rPr lang="fr-FR" dirty="0" err="1" smtClean="0"/>
              <a:t>Website</a:t>
            </a:r>
            <a:endParaRPr lang="fr-FR" dirty="0" smtClean="0"/>
          </a:p>
          <a:p>
            <a:r>
              <a:rPr lang="fr-FR" dirty="0" smtClean="0"/>
              <a:t>Digital </a:t>
            </a:r>
            <a:r>
              <a:rPr lang="fr-FR" dirty="0" err="1" smtClean="0"/>
              <a:t>Strategy</a:t>
            </a:r>
            <a:endParaRPr lang="fr-FR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46" y="1965278"/>
            <a:ext cx="2656567" cy="380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196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52" y="1881609"/>
            <a:ext cx="2768647" cy="387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916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2012" y="948665"/>
            <a:ext cx="8911988" cy="721123"/>
          </a:xfrm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2E3192"/>
                </a:solidFill>
              </a:rPr>
              <a:t>Thomas: </a:t>
            </a:r>
            <a:r>
              <a:rPr lang="fr-FR" sz="3600" dirty="0" err="1" smtClean="0">
                <a:solidFill>
                  <a:srgbClr val="2E3192"/>
                </a:solidFill>
              </a:rPr>
              <a:t>Vice-President</a:t>
            </a:r>
            <a:endParaRPr lang="fr-FR" sz="3600" dirty="0">
              <a:solidFill>
                <a:srgbClr val="2E3192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3562066" y="1770869"/>
            <a:ext cx="4789511" cy="4571409"/>
          </a:xfrm>
        </p:spPr>
        <p:txBody>
          <a:bodyPr>
            <a:normAutofit lnSpcReduction="10000"/>
          </a:bodyPr>
          <a:lstStyle/>
          <a:p>
            <a:r>
              <a:rPr lang="fr-FR" dirty="0" err="1" smtClean="0">
                <a:solidFill>
                  <a:srgbClr val="2E3192"/>
                </a:solidFill>
              </a:rPr>
              <a:t>Recruitment</a:t>
            </a:r>
            <a:r>
              <a:rPr lang="fr-FR" dirty="0" smtClean="0">
                <a:solidFill>
                  <a:srgbClr val="2E3192"/>
                </a:solidFill>
              </a:rPr>
              <a:t> of the new sections</a:t>
            </a:r>
          </a:p>
          <a:p>
            <a:r>
              <a:rPr lang="fr-FR" dirty="0" smtClean="0">
                <a:solidFill>
                  <a:srgbClr val="2E3192"/>
                </a:solidFill>
              </a:rPr>
              <a:t>National </a:t>
            </a:r>
            <a:r>
              <a:rPr lang="fr-FR" dirty="0" err="1" smtClean="0">
                <a:solidFill>
                  <a:srgbClr val="2E3192"/>
                </a:solidFill>
              </a:rPr>
              <a:t>Platforms</a:t>
            </a:r>
            <a:endParaRPr lang="fr-FR" dirty="0" smtClean="0">
              <a:solidFill>
                <a:srgbClr val="2E3192"/>
              </a:solidFill>
            </a:endParaRPr>
          </a:p>
          <a:p>
            <a:r>
              <a:rPr lang="fr-FR" dirty="0" smtClean="0">
                <a:solidFill>
                  <a:srgbClr val="2E3192"/>
                </a:solidFill>
              </a:rPr>
              <a:t>Network Care</a:t>
            </a:r>
          </a:p>
          <a:p>
            <a:r>
              <a:rPr lang="fr-FR" dirty="0" smtClean="0">
                <a:solidFill>
                  <a:srgbClr val="2E3192"/>
                </a:solidFill>
              </a:rPr>
              <a:t>Network Interaction</a:t>
            </a:r>
          </a:p>
          <a:p>
            <a:r>
              <a:rPr lang="fr-FR" dirty="0" smtClean="0">
                <a:solidFill>
                  <a:srgbClr val="2E3192"/>
                </a:solidFill>
              </a:rPr>
              <a:t>Events</a:t>
            </a:r>
            <a:endParaRPr lang="fr-FR" dirty="0">
              <a:solidFill>
                <a:srgbClr val="2E3192"/>
              </a:solidFill>
            </a:endParaRPr>
          </a:p>
          <a:p>
            <a:r>
              <a:rPr lang="fr-FR" dirty="0" smtClean="0">
                <a:solidFill>
                  <a:srgbClr val="2E3192"/>
                </a:solidFill>
              </a:rPr>
              <a:t>Local </a:t>
            </a:r>
            <a:r>
              <a:rPr lang="fr-FR" dirty="0" err="1" smtClean="0">
                <a:solidFill>
                  <a:srgbClr val="2E3192"/>
                </a:solidFill>
              </a:rPr>
              <a:t>Representatives</a:t>
            </a:r>
            <a:endParaRPr lang="fr-FR" dirty="0" smtClean="0">
              <a:solidFill>
                <a:srgbClr val="2E3192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52" y="1881609"/>
            <a:ext cx="2768647" cy="387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170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2298" y="2995829"/>
            <a:ext cx="7886700" cy="721123"/>
          </a:xfrm>
        </p:spPr>
        <p:txBody>
          <a:bodyPr>
            <a:noAutofit/>
          </a:bodyPr>
          <a:lstStyle/>
          <a:p>
            <a:pPr algn="ctr"/>
            <a:r>
              <a:rPr lang="fr-FR" sz="4800" dirty="0" smtClean="0"/>
              <a:t>How </a:t>
            </a:r>
            <a:r>
              <a:rPr lang="fr-FR" sz="4800" dirty="0" err="1" smtClean="0"/>
              <a:t>many</a:t>
            </a:r>
            <a:r>
              <a:rPr lang="fr-FR" sz="4800" dirty="0" smtClean="0"/>
              <a:t> local sections do </a:t>
            </a:r>
            <a:r>
              <a:rPr lang="fr-FR" sz="4800" dirty="0" err="1" smtClean="0"/>
              <a:t>we</a:t>
            </a:r>
            <a:r>
              <a:rPr lang="fr-FR" sz="4800" dirty="0" smtClean="0"/>
              <a:t> have in France?</a:t>
            </a:r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138970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292D78"/>
                </a:solidFill>
              </a:rPr>
              <a:t>The National </a:t>
            </a:r>
            <a:r>
              <a:rPr lang="fr-FR" dirty="0" err="1" smtClean="0">
                <a:solidFill>
                  <a:srgbClr val="292D78"/>
                </a:solidFill>
              </a:rPr>
              <a:t>Board</a:t>
            </a:r>
            <a:r>
              <a:rPr lang="fr-FR" dirty="0" smtClean="0">
                <a:solidFill>
                  <a:srgbClr val="292D78"/>
                </a:solidFill>
              </a:rPr>
              <a:t>:</a:t>
            </a:r>
            <a:endParaRPr lang="fr-FR" dirty="0">
              <a:solidFill>
                <a:srgbClr val="292D78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fr-FR" dirty="0" err="1" smtClean="0">
                <a:solidFill>
                  <a:srgbClr val="292D78"/>
                </a:solidFill>
              </a:rPr>
              <a:t>President</a:t>
            </a:r>
            <a:endParaRPr lang="fr-FR" dirty="0" smtClean="0">
              <a:solidFill>
                <a:srgbClr val="292D78"/>
              </a:solidFill>
            </a:endParaRPr>
          </a:p>
          <a:p>
            <a:r>
              <a:rPr lang="fr-FR" dirty="0" err="1" smtClean="0">
                <a:solidFill>
                  <a:srgbClr val="292D78"/>
                </a:solidFill>
              </a:rPr>
              <a:t>Vice-President</a:t>
            </a:r>
            <a:r>
              <a:rPr lang="fr-FR" dirty="0" smtClean="0">
                <a:solidFill>
                  <a:srgbClr val="292D78"/>
                </a:solidFill>
              </a:rPr>
              <a:t> </a:t>
            </a:r>
          </a:p>
          <a:p>
            <a:r>
              <a:rPr lang="fr-FR" dirty="0" smtClean="0">
                <a:solidFill>
                  <a:srgbClr val="292D78"/>
                </a:solidFill>
              </a:rPr>
              <a:t>Communication Manager</a:t>
            </a:r>
          </a:p>
          <a:p>
            <a:r>
              <a:rPr lang="fr-FR" dirty="0" err="1" smtClean="0">
                <a:solidFill>
                  <a:srgbClr val="292D78"/>
                </a:solidFill>
              </a:rPr>
              <a:t>treasurer</a:t>
            </a:r>
            <a:endParaRPr lang="fr-FR" dirty="0" smtClean="0">
              <a:solidFill>
                <a:srgbClr val="292D78"/>
              </a:solidFill>
            </a:endParaRPr>
          </a:p>
          <a:p>
            <a:r>
              <a:rPr lang="fr-FR" dirty="0" err="1" smtClean="0">
                <a:solidFill>
                  <a:srgbClr val="292D78"/>
                </a:solidFill>
              </a:rPr>
              <a:t>Secretary</a:t>
            </a:r>
            <a:endParaRPr lang="fr-FR" dirty="0" smtClean="0">
              <a:solidFill>
                <a:srgbClr val="292D78"/>
              </a:solidFill>
            </a:endParaRPr>
          </a:p>
          <a:p>
            <a:r>
              <a:rPr lang="fr-FR" dirty="0" smtClean="0">
                <a:solidFill>
                  <a:srgbClr val="292D78"/>
                </a:solidFill>
              </a:rPr>
              <a:t>National </a:t>
            </a:r>
            <a:r>
              <a:rPr lang="fr-FR" dirty="0" err="1" smtClean="0">
                <a:solidFill>
                  <a:srgbClr val="292D78"/>
                </a:solidFill>
              </a:rPr>
              <a:t>Representative</a:t>
            </a:r>
            <a:r>
              <a:rPr lang="fr-FR" dirty="0" smtClean="0">
                <a:solidFill>
                  <a:srgbClr val="292D78"/>
                </a:solidFill>
              </a:rPr>
              <a:t> (NR)</a:t>
            </a:r>
          </a:p>
          <a:p>
            <a:r>
              <a:rPr lang="fr-FR" dirty="0" smtClean="0">
                <a:solidFill>
                  <a:srgbClr val="292D78"/>
                </a:solidFill>
              </a:rPr>
              <a:t>Web Project </a:t>
            </a:r>
            <a:r>
              <a:rPr lang="fr-FR" dirty="0" err="1" smtClean="0">
                <a:solidFill>
                  <a:srgbClr val="292D78"/>
                </a:solidFill>
              </a:rPr>
              <a:t>Administrator</a:t>
            </a:r>
            <a:r>
              <a:rPr lang="fr-FR" dirty="0" smtClean="0">
                <a:solidFill>
                  <a:srgbClr val="292D78"/>
                </a:solidFill>
              </a:rPr>
              <a:t> (WPA)</a:t>
            </a:r>
            <a:endParaRPr lang="fr-FR" dirty="0">
              <a:solidFill>
                <a:srgbClr val="292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49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2" descr="https://scontent-lhr3-1.xx.fbcdn.net/hphotos-xfl1/v/t1.0-9/12729317_10208756721779981_4073413515950669367_n.jpg?oh=c0886813261be6848b7ee0c7e33e787a&amp;oe=575B5B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929" y="404726"/>
            <a:ext cx="5968340" cy="614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50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3. The </a:t>
            </a:r>
            <a:r>
              <a:rPr lang="fr-FR" dirty="0" err="1" smtClean="0"/>
              <a:t>secretariat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993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rgbClr val="00AEEF"/>
                </a:solidFill>
              </a:rPr>
              <a:t>The </a:t>
            </a:r>
            <a:r>
              <a:rPr lang="fr-FR" dirty="0" err="1" smtClean="0">
                <a:solidFill>
                  <a:srgbClr val="00AEEF"/>
                </a:solidFill>
              </a:rPr>
              <a:t>Secretariat</a:t>
            </a:r>
            <a:r>
              <a:rPr lang="fr-FR" dirty="0" smtClean="0">
                <a:solidFill>
                  <a:srgbClr val="00AEEF"/>
                </a:solidFill>
              </a:rPr>
              <a:t>:</a:t>
            </a:r>
            <a:endParaRPr lang="fr-FR" dirty="0">
              <a:solidFill>
                <a:srgbClr val="00AEEF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fr-FR" dirty="0" err="1" smtClean="0">
                <a:solidFill>
                  <a:srgbClr val="00AEEF"/>
                </a:solidFill>
              </a:rPr>
              <a:t>Premises</a:t>
            </a:r>
            <a:r>
              <a:rPr lang="fr-FR" dirty="0" smtClean="0">
                <a:solidFill>
                  <a:srgbClr val="00AEEF"/>
                </a:solidFill>
              </a:rPr>
              <a:t> </a:t>
            </a:r>
            <a:r>
              <a:rPr lang="fr-FR" dirty="0" err="1" smtClean="0">
                <a:solidFill>
                  <a:srgbClr val="00AEEF"/>
                </a:solidFill>
              </a:rPr>
              <a:t>shared</a:t>
            </a:r>
            <a:r>
              <a:rPr lang="fr-FR" dirty="0" smtClean="0">
                <a:solidFill>
                  <a:srgbClr val="00AEEF"/>
                </a:solidFill>
              </a:rPr>
              <a:t> </a:t>
            </a:r>
            <a:r>
              <a:rPr lang="fr-FR" dirty="0" err="1" smtClean="0">
                <a:solidFill>
                  <a:srgbClr val="00AEEF"/>
                </a:solidFill>
              </a:rPr>
              <a:t>with</a:t>
            </a:r>
            <a:r>
              <a:rPr lang="fr-FR" dirty="0" smtClean="0">
                <a:solidFill>
                  <a:srgbClr val="00AEEF"/>
                </a:solidFill>
              </a:rPr>
              <a:t> </a:t>
            </a:r>
            <a:r>
              <a:rPr lang="fr-FR" dirty="0" err="1" smtClean="0">
                <a:solidFill>
                  <a:srgbClr val="00AEEF"/>
                </a:solidFill>
              </a:rPr>
              <a:t>Animafac</a:t>
            </a:r>
            <a:r>
              <a:rPr lang="fr-FR" dirty="0" smtClean="0">
                <a:solidFill>
                  <a:srgbClr val="00AEEF"/>
                </a:solidFill>
              </a:rPr>
              <a:t>  (rue de </a:t>
            </a:r>
            <a:r>
              <a:rPr lang="fr-FR" dirty="0" err="1" smtClean="0">
                <a:solidFill>
                  <a:srgbClr val="00AEEF"/>
                </a:solidFill>
              </a:rPr>
              <a:t>Dagorno</a:t>
            </a:r>
            <a:r>
              <a:rPr lang="fr-FR" dirty="0" smtClean="0">
                <a:solidFill>
                  <a:srgbClr val="00AEEF"/>
                </a:solidFill>
              </a:rPr>
              <a:t>, Paris)</a:t>
            </a:r>
          </a:p>
          <a:p>
            <a:r>
              <a:rPr lang="fr-FR" dirty="0" smtClean="0">
                <a:solidFill>
                  <a:srgbClr val="00AEEF"/>
                </a:solidFill>
              </a:rPr>
              <a:t>2 full-time </a:t>
            </a:r>
            <a:r>
              <a:rPr lang="fr-FR" dirty="0" err="1" smtClean="0">
                <a:solidFill>
                  <a:srgbClr val="00AEEF"/>
                </a:solidFill>
              </a:rPr>
              <a:t>employees</a:t>
            </a:r>
            <a:r>
              <a:rPr lang="fr-FR" dirty="0" smtClean="0">
                <a:solidFill>
                  <a:srgbClr val="00AEEF"/>
                </a:solidFill>
              </a:rPr>
              <a:t> (Antoine + Sarah)</a:t>
            </a:r>
          </a:p>
          <a:p>
            <a:r>
              <a:rPr lang="fr-FR" dirty="0" smtClean="0">
                <a:solidFill>
                  <a:srgbClr val="00AEEF"/>
                </a:solidFill>
              </a:rPr>
              <a:t>1 </a:t>
            </a:r>
            <a:r>
              <a:rPr lang="fr-FR" dirty="0">
                <a:solidFill>
                  <a:srgbClr val="00AEEF"/>
                </a:solidFill>
              </a:rPr>
              <a:t>administrative </a:t>
            </a:r>
            <a:r>
              <a:rPr lang="fr-FR" dirty="0" smtClean="0">
                <a:solidFill>
                  <a:srgbClr val="00AEEF"/>
                </a:solidFill>
              </a:rPr>
              <a:t>assistant (Elodie)</a:t>
            </a:r>
          </a:p>
          <a:p>
            <a:r>
              <a:rPr lang="fr-FR" dirty="0" smtClean="0">
                <a:solidFill>
                  <a:srgbClr val="00AEEF"/>
                </a:solidFill>
              </a:rPr>
              <a:t>3 </a:t>
            </a:r>
            <a:r>
              <a:rPr lang="fr-FR" dirty="0" err="1" smtClean="0">
                <a:solidFill>
                  <a:srgbClr val="00AEEF"/>
                </a:solidFill>
              </a:rPr>
              <a:t>voluntary</a:t>
            </a:r>
            <a:r>
              <a:rPr lang="fr-FR" dirty="0" smtClean="0">
                <a:solidFill>
                  <a:srgbClr val="00AEEF"/>
                </a:solidFill>
              </a:rPr>
              <a:t> services (Juliette + Adèle + Nicolas)</a:t>
            </a:r>
            <a:endParaRPr lang="fr-FR" dirty="0">
              <a:solidFill>
                <a:srgbClr val="00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49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rgbClr val="00AEEF"/>
                </a:solidFill>
              </a:rPr>
              <a:t>The </a:t>
            </a:r>
            <a:r>
              <a:rPr lang="fr-FR" dirty="0" err="1" smtClean="0">
                <a:solidFill>
                  <a:srgbClr val="00AEEF"/>
                </a:solidFill>
              </a:rPr>
              <a:t>Secretariat</a:t>
            </a:r>
            <a:r>
              <a:rPr lang="fr-FR" dirty="0" smtClean="0">
                <a:solidFill>
                  <a:srgbClr val="00AEEF"/>
                </a:solidFill>
              </a:rPr>
              <a:t>:</a:t>
            </a:r>
            <a:endParaRPr lang="fr-FR" dirty="0">
              <a:solidFill>
                <a:srgbClr val="00AEEF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>
                <a:solidFill>
                  <a:srgbClr val="00AEEF"/>
                </a:solidFill>
              </a:rPr>
              <a:t>Support and help the NB, Administrative Council and </a:t>
            </a:r>
            <a:r>
              <a:rPr lang="fr-FR" dirty="0" err="1" smtClean="0">
                <a:solidFill>
                  <a:srgbClr val="00AEEF"/>
                </a:solidFill>
              </a:rPr>
              <a:t>committees</a:t>
            </a:r>
            <a:endParaRPr lang="fr-FR" dirty="0" smtClean="0">
              <a:solidFill>
                <a:srgbClr val="00AEEF"/>
              </a:solidFill>
            </a:endParaRPr>
          </a:p>
          <a:p>
            <a:r>
              <a:rPr lang="fr-FR" dirty="0" smtClean="0">
                <a:solidFill>
                  <a:srgbClr val="00AEEF"/>
                </a:solidFill>
              </a:rPr>
              <a:t>Coordination  and monitoring of the national and international </a:t>
            </a:r>
            <a:r>
              <a:rPr lang="fr-FR" dirty="0" err="1" smtClean="0">
                <a:solidFill>
                  <a:srgbClr val="00AEEF"/>
                </a:solidFill>
              </a:rPr>
              <a:t>projects</a:t>
            </a:r>
            <a:r>
              <a:rPr lang="fr-FR" dirty="0" smtClean="0">
                <a:solidFill>
                  <a:srgbClr val="00AEEF"/>
                </a:solidFill>
              </a:rPr>
              <a:t> (ex: </a:t>
            </a:r>
            <a:r>
              <a:rPr lang="fr-FR" dirty="0" err="1" smtClean="0">
                <a:solidFill>
                  <a:srgbClr val="00AEEF"/>
                </a:solidFill>
              </a:rPr>
              <a:t>MappED</a:t>
            </a:r>
            <a:r>
              <a:rPr lang="fr-FR" dirty="0" smtClean="0">
                <a:solidFill>
                  <a:srgbClr val="00AEEF"/>
                </a:solidFill>
              </a:rPr>
              <a:t>)</a:t>
            </a:r>
          </a:p>
          <a:p>
            <a:r>
              <a:rPr lang="fr-FR" dirty="0" err="1" smtClean="0">
                <a:solidFill>
                  <a:srgbClr val="00AEEF"/>
                </a:solidFill>
              </a:rPr>
              <a:t>Representative</a:t>
            </a:r>
            <a:r>
              <a:rPr lang="fr-FR" dirty="0" smtClean="0">
                <a:solidFill>
                  <a:srgbClr val="00AEEF"/>
                </a:solidFill>
              </a:rPr>
              <a:t> </a:t>
            </a:r>
            <a:r>
              <a:rPr lang="fr-FR" dirty="0" err="1" smtClean="0">
                <a:solidFill>
                  <a:srgbClr val="00AEEF"/>
                </a:solidFill>
              </a:rPr>
              <a:t>toward</a:t>
            </a:r>
            <a:r>
              <a:rPr lang="fr-FR" dirty="0" smtClean="0">
                <a:solidFill>
                  <a:srgbClr val="00AEEF"/>
                </a:solidFill>
              </a:rPr>
              <a:t> the </a:t>
            </a:r>
            <a:r>
              <a:rPr lang="fr-FR" dirty="0" err="1" smtClean="0">
                <a:solidFill>
                  <a:srgbClr val="00AEEF"/>
                </a:solidFill>
              </a:rPr>
              <a:t>institutional</a:t>
            </a:r>
            <a:r>
              <a:rPr lang="fr-FR" dirty="0" smtClean="0">
                <a:solidFill>
                  <a:srgbClr val="00AEEF"/>
                </a:solidFill>
              </a:rPr>
              <a:t> </a:t>
            </a:r>
            <a:r>
              <a:rPr lang="fr-FR" dirty="0" err="1" smtClean="0">
                <a:solidFill>
                  <a:srgbClr val="00AEEF"/>
                </a:solidFill>
              </a:rPr>
              <a:t>partners</a:t>
            </a:r>
            <a:endParaRPr lang="fr-FR" dirty="0" smtClean="0">
              <a:solidFill>
                <a:srgbClr val="00AEEF"/>
              </a:solidFill>
            </a:endParaRPr>
          </a:p>
          <a:p>
            <a:r>
              <a:rPr lang="fr-FR" dirty="0" smtClean="0">
                <a:solidFill>
                  <a:srgbClr val="00AEEF"/>
                </a:solidFill>
              </a:rPr>
              <a:t>Management of the National Budget</a:t>
            </a:r>
          </a:p>
          <a:p>
            <a:r>
              <a:rPr lang="fr-FR" dirty="0" err="1" smtClean="0">
                <a:solidFill>
                  <a:srgbClr val="00AEEF"/>
                </a:solidFill>
              </a:rPr>
              <a:t>Better</a:t>
            </a:r>
            <a:r>
              <a:rPr lang="fr-FR" dirty="0" smtClean="0">
                <a:solidFill>
                  <a:srgbClr val="00AEEF"/>
                </a:solidFill>
              </a:rPr>
              <a:t> transition </a:t>
            </a:r>
            <a:r>
              <a:rPr lang="fr-FR" dirty="0" err="1" smtClean="0">
                <a:solidFill>
                  <a:srgbClr val="00AEEF"/>
                </a:solidFill>
              </a:rPr>
              <a:t>periods</a:t>
            </a:r>
            <a:endParaRPr lang="fr-FR" dirty="0">
              <a:solidFill>
                <a:srgbClr val="00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48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4. The National </a:t>
            </a:r>
            <a:r>
              <a:rPr lang="fr-FR" dirty="0" err="1" smtClean="0"/>
              <a:t>Committees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059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rgbClr val="2E3192"/>
                </a:solidFill>
              </a:rPr>
              <a:t>The National </a:t>
            </a:r>
            <a:r>
              <a:rPr lang="fr-FR" dirty="0" err="1" smtClean="0">
                <a:solidFill>
                  <a:srgbClr val="2E3192"/>
                </a:solidFill>
              </a:rPr>
              <a:t>Committees</a:t>
            </a:r>
            <a:r>
              <a:rPr lang="fr-FR" dirty="0" smtClean="0">
                <a:solidFill>
                  <a:srgbClr val="2E3192"/>
                </a:solidFill>
              </a:rPr>
              <a:t>:</a:t>
            </a:r>
            <a:endParaRPr lang="fr-FR" dirty="0">
              <a:solidFill>
                <a:srgbClr val="2E3192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fr-FR" dirty="0" err="1" smtClean="0">
                <a:solidFill>
                  <a:srgbClr val="2E3192"/>
                </a:solidFill>
              </a:rPr>
              <a:t>Research</a:t>
            </a:r>
            <a:r>
              <a:rPr lang="fr-FR" dirty="0" smtClean="0">
                <a:solidFill>
                  <a:srgbClr val="2E3192"/>
                </a:solidFill>
              </a:rPr>
              <a:t> &amp; </a:t>
            </a:r>
            <a:r>
              <a:rPr lang="fr-FR" dirty="0">
                <a:solidFill>
                  <a:srgbClr val="2E3192"/>
                </a:solidFill>
              </a:rPr>
              <a:t>Education (</a:t>
            </a:r>
            <a:r>
              <a:rPr lang="fr-FR" dirty="0" err="1" smtClean="0">
                <a:solidFill>
                  <a:srgbClr val="2E3192"/>
                </a:solidFill>
              </a:rPr>
              <a:t>President</a:t>
            </a:r>
            <a:r>
              <a:rPr lang="fr-FR" dirty="0">
                <a:solidFill>
                  <a:srgbClr val="2E3192"/>
                </a:solidFill>
              </a:rPr>
              <a:t>)</a:t>
            </a:r>
          </a:p>
          <a:p>
            <a:r>
              <a:rPr lang="fr-FR" dirty="0" smtClean="0">
                <a:solidFill>
                  <a:srgbClr val="2E3192"/>
                </a:solidFill>
              </a:rPr>
              <a:t>Network </a:t>
            </a:r>
            <a:r>
              <a:rPr lang="fr-FR" dirty="0">
                <a:solidFill>
                  <a:srgbClr val="2E3192"/>
                </a:solidFill>
              </a:rPr>
              <a:t>(</a:t>
            </a:r>
            <a:r>
              <a:rPr lang="fr-FR" dirty="0" smtClean="0">
                <a:solidFill>
                  <a:srgbClr val="2E3192"/>
                </a:solidFill>
              </a:rPr>
              <a:t>VP)</a:t>
            </a:r>
            <a:endParaRPr lang="fr-FR" dirty="0">
              <a:solidFill>
                <a:srgbClr val="2E3192"/>
              </a:solidFill>
            </a:endParaRPr>
          </a:p>
          <a:p>
            <a:r>
              <a:rPr lang="fr-FR" dirty="0">
                <a:solidFill>
                  <a:srgbClr val="2E3192"/>
                </a:solidFill>
              </a:rPr>
              <a:t>Communication </a:t>
            </a:r>
            <a:r>
              <a:rPr lang="fr-FR" dirty="0" smtClean="0">
                <a:solidFill>
                  <a:srgbClr val="2E3192"/>
                </a:solidFill>
              </a:rPr>
              <a:t>(CM)</a:t>
            </a:r>
            <a:endParaRPr lang="fr-FR" dirty="0">
              <a:solidFill>
                <a:srgbClr val="2E3192"/>
              </a:solidFill>
            </a:endParaRPr>
          </a:p>
          <a:p>
            <a:r>
              <a:rPr lang="fr-FR" dirty="0" err="1" smtClean="0">
                <a:solidFill>
                  <a:srgbClr val="2E3192"/>
                </a:solidFill>
              </a:rPr>
              <a:t>Treasury</a:t>
            </a:r>
            <a:r>
              <a:rPr lang="fr-FR" dirty="0" smtClean="0">
                <a:solidFill>
                  <a:srgbClr val="2E3192"/>
                </a:solidFill>
              </a:rPr>
              <a:t> and </a:t>
            </a:r>
            <a:r>
              <a:rPr lang="fr-FR" dirty="0" err="1" smtClean="0">
                <a:solidFill>
                  <a:srgbClr val="2E3192"/>
                </a:solidFill>
              </a:rPr>
              <a:t>Partnerships</a:t>
            </a:r>
            <a:r>
              <a:rPr lang="fr-FR" dirty="0" smtClean="0">
                <a:solidFill>
                  <a:srgbClr val="2E3192"/>
                </a:solidFill>
              </a:rPr>
              <a:t> Management (</a:t>
            </a:r>
            <a:r>
              <a:rPr lang="fr-FR" dirty="0" err="1" smtClean="0">
                <a:solidFill>
                  <a:srgbClr val="2E3192"/>
                </a:solidFill>
              </a:rPr>
              <a:t>treasurer</a:t>
            </a:r>
            <a:r>
              <a:rPr lang="fr-FR" dirty="0" smtClean="0">
                <a:solidFill>
                  <a:srgbClr val="2E3192"/>
                </a:solidFill>
              </a:rPr>
              <a:t>)</a:t>
            </a:r>
            <a:endParaRPr lang="fr-FR" dirty="0">
              <a:solidFill>
                <a:srgbClr val="2E3192"/>
              </a:solidFill>
            </a:endParaRPr>
          </a:p>
          <a:p>
            <a:r>
              <a:rPr lang="fr-FR" dirty="0">
                <a:solidFill>
                  <a:srgbClr val="2E3192"/>
                </a:solidFill>
              </a:rPr>
              <a:t>International (NR)</a:t>
            </a:r>
          </a:p>
          <a:p>
            <a:r>
              <a:rPr lang="fr-FR" dirty="0">
                <a:solidFill>
                  <a:srgbClr val="2E3192"/>
                </a:solidFill>
              </a:rPr>
              <a:t>G33k Team (WPA</a:t>
            </a:r>
            <a:r>
              <a:rPr lang="fr-FR" dirty="0" smtClean="0">
                <a:solidFill>
                  <a:srgbClr val="2E3192"/>
                </a:solidFill>
              </a:rPr>
              <a:t>)</a:t>
            </a:r>
          </a:p>
          <a:p>
            <a:r>
              <a:rPr lang="fr-FR" dirty="0" smtClean="0">
                <a:solidFill>
                  <a:srgbClr val="2E3192"/>
                </a:solidFill>
              </a:rPr>
              <a:t>French &amp; </a:t>
            </a:r>
            <a:r>
              <a:rPr lang="fr-FR" dirty="0" err="1" smtClean="0">
                <a:solidFill>
                  <a:srgbClr val="2E3192"/>
                </a:solidFill>
              </a:rPr>
              <a:t>German</a:t>
            </a:r>
            <a:r>
              <a:rPr lang="fr-FR" dirty="0" smtClean="0">
                <a:solidFill>
                  <a:srgbClr val="2E3192"/>
                </a:solidFill>
              </a:rPr>
              <a:t> </a:t>
            </a:r>
            <a:r>
              <a:rPr lang="fr-FR" dirty="0" err="1" smtClean="0">
                <a:solidFill>
                  <a:srgbClr val="2E3192"/>
                </a:solidFill>
              </a:rPr>
              <a:t>Cooperation</a:t>
            </a:r>
            <a:r>
              <a:rPr lang="fr-FR" dirty="0" smtClean="0">
                <a:solidFill>
                  <a:srgbClr val="2E3192"/>
                </a:solidFill>
              </a:rPr>
              <a:t> (NR)</a:t>
            </a:r>
            <a:endParaRPr lang="fr-FR" dirty="0">
              <a:solidFill>
                <a:srgbClr val="2E31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30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5. The National Meetings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092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EC008C"/>
                </a:solidFill>
              </a:rPr>
              <a:t>The National </a:t>
            </a:r>
            <a:r>
              <a:rPr lang="fr-FR" dirty="0" err="1" smtClean="0">
                <a:solidFill>
                  <a:srgbClr val="EC008C"/>
                </a:solidFill>
              </a:rPr>
              <a:t>Platforms</a:t>
            </a:r>
            <a:r>
              <a:rPr lang="fr-FR" dirty="0">
                <a:solidFill>
                  <a:srgbClr val="EC008C"/>
                </a:solidFill>
              </a:rPr>
              <a:t> </a:t>
            </a:r>
            <a:r>
              <a:rPr lang="fr-FR" dirty="0" smtClean="0">
                <a:solidFill>
                  <a:srgbClr val="EC008C"/>
                </a:solidFill>
              </a:rPr>
              <a:t>(NP):</a:t>
            </a:r>
            <a:endParaRPr lang="fr-FR" dirty="0">
              <a:solidFill>
                <a:srgbClr val="EC008C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88" y="2258365"/>
            <a:ext cx="3200400" cy="21336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09" y="4588445"/>
            <a:ext cx="4035757" cy="172780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688" y="2263128"/>
            <a:ext cx="3198253" cy="212883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076" y="4588445"/>
            <a:ext cx="2518865" cy="167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43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EC008C"/>
                </a:solidFill>
              </a:rPr>
              <a:t>The National </a:t>
            </a:r>
            <a:r>
              <a:rPr lang="fr-FR" dirty="0" err="1" smtClean="0">
                <a:solidFill>
                  <a:srgbClr val="EC008C"/>
                </a:solidFill>
              </a:rPr>
              <a:t>Platforms</a:t>
            </a:r>
            <a:r>
              <a:rPr lang="fr-FR" dirty="0">
                <a:solidFill>
                  <a:srgbClr val="EC008C"/>
                </a:solidFill>
              </a:rPr>
              <a:t> </a:t>
            </a:r>
            <a:r>
              <a:rPr lang="fr-FR" dirty="0" smtClean="0">
                <a:solidFill>
                  <a:srgbClr val="EC008C"/>
                </a:solidFill>
              </a:rPr>
              <a:t>(NP):</a:t>
            </a:r>
            <a:endParaRPr lang="fr-FR" dirty="0">
              <a:solidFill>
                <a:srgbClr val="EC008C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>
                <a:solidFill>
                  <a:srgbClr val="EC008C"/>
                </a:solidFill>
              </a:rPr>
              <a:t>3 per </a:t>
            </a:r>
            <a:r>
              <a:rPr lang="fr-FR" dirty="0" err="1" smtClean="0">
                <a:solidFill>
                  <a:srgbClr val="EC008C"/>
                </a:solidFill>
              </a:rPr>
              <a:t>year</a:t>
            </a:r>
            <a:r>
              <a:rPr lang="fr-FR" dirty="0" smtClean="0">
                <a:solidFill>
                  <a:srgbClr val="EC008C"/>
                </a:solidFill>
              </a:rPr>
              <a:t> (</a:t>
            </a:r>
            <a:r>
              <a:rPr lang="fr-FR" dirty="0" err="1" smtClean="0">
                <a:solidFill>
                  <a:srgbClr val="EC008C"/>
                </a:solidFill>
              </a:rPr>
              <a:t>October</a:t>
            </a:r>
            <a:r>
              <a:rPr lang="fr-FR" dirty="0" smtClean="0">
                <a:solidFill>
                  <a:srgbClr val="EC008C"/>
                </a:solidFill>
              </a:rPr>
              <a:t>, </a:t>
            </a:r>
            <a:r>
              <a:rPr lang="fr-FR" dirty="0" err="1" smtClean="0">
                <a:solidFill>
                  <a:srgbClr val="EC008C"/>
                </a:solidFill>
              </a:rPr>
              <a:t>February</a:t>
            </a:r>
            <a:r>
              <a:rPr lang="fr-FR" dirty="0" smtClean="0">
                <a:solidFill>
                  <a:srgbClr val="EC008C"/>
                </a:solidFill>
              </a:rPr>
              <a:t>, </a:t>
            </a:r>
            <a:r>
              <a:rPr lang="fr-FR" dirty="0" err="1" smtClean="0">
                <a:solidFill>
                  <a:srgbClr val="EC008C"/>
                </a:solidFill>
              </a:rPr>
              <a:t>June</a:t>
            </a:r>
            <a:r>
              <a:rPr lang="fr-FR" dirty="0" smtClean="0">
                <a:solidFill>
                  <a:srgbClr val="EC008C"/>
                </a:solidFill>
              </a:rPr>
              <a:t>)</a:t>
            </a:r>
          </a:p>
          <a:p>
            <a:r>
              <a:rPr lang="fr-FR" dirty="0" smtClean="0">
                <a:solidFill>
                  <a:srgbClr val="EC008C"/>
                </a:solidFill>
              </a:rPr>
              <a:t>130 </a:t>
            </a:r>
            <a:r>
              <a:rPr lang="fr-FR" dirty="0" err="1" smtClean="0">
                <a:solidFill>
                  <a:srgbClr val="EC008C"/>
                </a:solidFill>
              </a:rPr>
              <a:t>volunteers</a:t>
            </a:r>
            <a:r>
              <a:rPr lang="fr-FR" dirty="0" smtClean="0">
                <a:solidFill>
                  <a:srgbClr val="EC008C"/>
                </a:solidFill>
              </a:rPr>
              <a:t> on </a:t>
            </a:r>
            <a:r>
              <a:rPr lang="fr-FR" dirty="0" err="1" smtClean="0">
                <a:solidFill>
                  <a:srgbClr val="EC008C"/>
                </a:solidFill>
              </a:rPr>
              <a:t>average</a:t>
            </a:r>
            <a:endParaRPr lang="fr-FR" dirty="0" smtClean="0">
              <a:solidFill>
                <a:srgbClr val="EC008C"/>
              </a:solidFill>
            </a:endParaRPr>
          </a:p>
          <a:p>
            <a:r>
              <a:rPr lang="fr-FR" dirty="0" err="1" smtClean="0">
                <a:solidFill>
                  <a:srgbClr val="EC008C"/>
                </a:solidFill>
              </a:rPr>
              <a:t>Plenaries</a:t>
            </a:r>
            <a:r>
              <a:rPr lang="fr-FR" dirty="0" smtClean="0">
                <a:solidFill>
                  <a:srgbClr val="EC008C"/>
                </a:solidFill>
              </a:rPr>
              <a:t>, Trainings, Small Sessions, Updates…</a:t>
            </a:r>
          </a:p>
          <a:p>
            <a:r>
              <a:rPr lang="fr-FR" dirty="0" smtClean="0">
                <a:solidFill>
                  <a:srgbClr val="EC008C"/>
                </a:solidFill>
              </a:rPr>
              <a:t>1 French Diner :p</a:t>
            </a:r>
          </a:p>
          <a:p>
            <a:r>
              <a:rPr lang="fr-FR" dirty="0" smtClean="0">
                <a:solidFill>
                  <a:srgbClr val="EC008C"/>
                </a:solidFill>
              </a:rPr>
              <a:t>1 General </a:t>
            </a:r>
            <a:r>
              <a:rPr lang="fr-FR" dirty="0" err="1" smtClean="0">
                <a:solidFill>
                  <a:srgbClr val="EC008C"/>
                </a:solidFill>
              </a:rPr>
              <a:t>Assembly</a:t>
            </a:r>
            <a:r>
              <a:rPr lang="fr-FR" dirty="0" smtClean="0">
                <a:solidFill>
                  <a:srgbClr val="EC008C"/>
                </a:solidFill>
              </a:rPr>
              <a:t>: </a:t>
            </a:r>
            <a:r>
              <a:rPr lang="fr-FR" dirty="0" err="1" smtClean="0">
                <a:solidFill>
                  <a:srgbClr val="EC008C"/>
                </a:solidFill>
              </a:rPr>
              <a:t>statutes</a:t>
            </a:r>
            <a:r>
              <a:rPr lang="fr-FR" dirty="0" smtClean="0">
                <a:solidFill>
                  <a:srgbClr val="EC008C"/>
                </a:solidFill>
              </a:rPr>
              <a:t>, SO, new </a:t>
            </a:r>
            <a:r>
              <a:rPr lang="fr-FR" dirty="0" err="1" smtClean="0">
                <a:solidFill>
                  <a:srgbClr val="EC008C"/>
                </a:solidFill>
              </a:rPr>
              <a:t>board</a:t>
            </a:r>
            <a:r>
              <a:rPr lang="fr-FR" dirty="0" smtClean="0">
                <a:solidFill>
                  <a:srgbClr val="EC008C"/>
                </a:solidFill>
              </a:rPr>
              <a:t> </a:t>
            </a:r>
            <a:r>
              <a:rPr lang="fr-FR" dirty="0" err="1" smtClean="0">
                <a:solidFill>
                  <a:srgbClr val="EC008C"/>
                </a:solidFill>
              </a:rPr>
              <a:t>election</a:t>
            </a:r>
            <a:endParaRPr lang="fr-FR" dirty="0" smtClean="0">
              <a:solidFill>
                <a:srgbClr val="EC008C"/>
              </a:solidFill>
            </a:endParaRPr>
          </a:p>
          <a:p>
            <a:r>
              <a:rPr lang="fr-FR" dirty="0" err="1" smtClean="0">
                <a:solidFill>
                  <a:srgbClr val="EC008C"/>
                </a:solidFill>
              </a:rPr>
              <a:t>Recruitment</a:t>
            </a:r>
            <a:r>
              <a:rPr lang="fr-FR" dirty="0" smtClean="0">
                <a:solidFill>
                  <a:srgbClr val="EC008C"/>
                </a:solidFill>
              </a:rPr>
              <a:t> of new sections (or candidate sections)</a:t>
            </a:r>
            <a:endParaRPr lang="fr-FR" dirty="0">
              <a:solidFill>
                <a:srgbClr val="EC00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14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69" y="682389"/>
            <a:ext cx="8434319" cy="579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98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5003" y="962313"/>
            <a:ext cx="7886700" cy="721123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EC008C"/>
                </a:solidFill>
              </a:rPr>
              <a:t>The Local </a:t>
            </a:r>
            <a:r>
              <a:rPr lang="fr-FR" dirty="0" err="1" smtClean="0">
                <a:solidFill>
                  <a:srgbClr val="EC008C"/>
                </a:solidFill>
              </a:rPr>
              <a:t>Platforms</a:t>
            </a:r>
            <a:r>
              <a:rPr lang="fr-FR" dirty="0" smtClean="0">
                <a:solidFill>
                  <a:srgbClr val="EC008C"/>
                </a:solidFill>
              </a:rPr>
              <a:t> (</a:t>
            </a:r>
            <a:r>
              <a:rPr lang="fr-FR" dirty="0">
                <a:solidFill>
                  <a:srgbClr val="EC008C"/>
                </a:solidFill>
              </a:rPr>
              <a:t>L</a:t>
            </a:r>
            <a:r>
              <a:rPr lang="fr-FR" dirty="0" smtClean="0">
                <a:solidFill>
                  <a:srgbClr val="EC008C"/>
                </a:solidFill>
              </a:rPr>
              <a:t>P):</a:t>
            </a:r>
            <a:endParaRPr lang="fr-FR" dirty="0">
              <a:solidFill>
                <a:srgbClr val="EC008C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03" y="1699816"/>
            <a:ext cx="7055893" cy="484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6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5003" y="962313"/>
            <a:ext cx="7886700" cy="721123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EC008C"/>
                </a:solidFill>
              </a:rPr>
              <a:t>The Local </a:t>
            </a:r>
            <a:r>
              <a:rPr lang="fr-FR" dirty="0" err="1" smtClean="0">
                <a:solidFill>
                  <a:srgbClr val="EC008C"/>
                </a:solidFill>
              </a:rPr>
              <a:t>Platforms</a:t>
            </a:r>
            <a:r>
              <a:rPr lang="fr-FR" dirty="0" smtClean="0">
                <a:solidFill>
                  <a:srgbClr val="EC008C"/>
                </a:solidFill>
              </a:rPr>
              <a:t> (</a:t>
            </a:r>
            <a:r>
              <a:rPr lang="fr-FR" dirty="0">
                <a:solidFill>
                  <a:srgbClr val="EC008C"/>
                </a:solidFill>
              </a:rPr>
              <a:t>L</a:t>
            </a:r>
            <a:r>
              <a:rPr lang="fr-FR" dirty="0" smtClean="0">
                <a:solidFill>
                  <a:srgbClr val="EC008C"/>
                </a:solidFill>
              </a:rPr>
              <a:t>P):</a:t>
            </a:r>
            <a:endParaRPr lang="fr-FR" dirty="0">
              <a:solidFill>
                <a:srgbClr val="EC008C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>
                <a:solidFill>
                  <a:srgbClr val="EC008C"/>
                </a:solidFill>
              </a:rPr>
              <a:t>15/30 participants</a:t>
            </a:r>
          </a:p>
          <a:p>
            <a:r>
              <a:rPr lang="fr-FR" dirty="0" smtClean="0">
                <a:solidFill>
                  <a:srgbClr val="EC008C"/>
                </a:solidFill>
              </a:rPr>
              <a:t>Informal</a:t>
            </a:r>
          </a:p>
          <a:p>
            <a:r>
              <a:rPr lang="fr-FR" dirty="0" smtClean="0">
                <a:solidFill>
                  <a:srgbClr val="EC008C"/>
                </a:solidFill>
              </a:rPr>
              <a:t>One </a:t>
            </a:r>
            <a:r>
              <a:rPr lang="fr-FR" dirty="0" err="1" smtClean="0">
                <a:solidFill>
                  <a:srgbClr val="EC008C"/>
                </a:solidFill>
              </a:rPr>
              <a:t>day</a:t>
            </a:r>
            <a:r>
              <a:rPr lang="fr-FR" dirty="0" smtClean="0">
                <a:solidFill>
                  <a:srgbClr val="EC008C"/>
                </a:solidFill>
              </a:rPr>
              <a:t> </a:t>
            </a:r>
            <a:r>
              <a:rPr lang="fr-FR" dirty="0" err="1" smtClean="0">
                <a:solidFill>
                  <a:srgbClr val="EC008C"/>
                </a:solidFill>
              </a:rPr>
              <a:t>only</a:t>
            </a:r>
            <a:endParaRPr lang="fr-FR" dirty="0" smtClean="0">
              <a:solidFill>
                <a:srgbClr val="EC008C"/>
              </a:solidFill>
            </a:endParaRPr>
          </a:p>
          <a:p>
            <a:r>
              <a:rPr lang="fr-FR" dirty="0" smtClean="0">
                <a:solidFill>
                  <a:srgbClr val="EC008C"/>
                </a:solidFill>
              </a:rPr>
              <a:t>Free Agenda (team building, trainings)</a:t>
            </a:r>
          </a:p>
          <a:p>
            <a:r>
              <a:rPr lang="fr-FR" dirty="0" err="1" smtClean="0">
                <a:solidFill>
                  <a:srgbClr val="EC008C"/>
                </a:solidFill>
              </a:rPr>
              <a:t>Stregthen</a:t>
            </a:r>
            <a:r>
              <a:rPr lang="fr-FR" dirty="0" smtClean="0">
                <a:solidFill>
                  <a:srgbClr val="EC008C"/>
                </a:solidFill>
              </a:rPr>
              <a:t> the </a:t>
            </a:r>
            <a:r>
              <a:rPr lang="fr-FR" dirty="0" err="1" smtClean="0">
                <a:solidFill>
                  <a:srgbClr val="EC008C"/>
                </a:solidFill>
              </a:rPr>
              <a:t>cooperation</a:t>
            </a:r>
            <a:r>
              <a:rPr lang="fr-FR" dirty="0" smtClean="0">
                <a:solidFill>
                  <a:srgbClr val="EC008C"/>
                </a:solidFill>
              </a:rPr>
              <a:t> </a:t>
            </a:r>
            <a:r>
              <a:rPr lang="fr-FR" dirty="0" err="1" smtClean="0">
                <a:solidFill>
                  <a:srgbClr val="EC008C"/>
                </a:solidFill>
              </a:rPr>
              <a:t>between</a:t>
            </a:r>
            <a:r>
              <a:rPr lang="fr-FR" dirty="0" smtClean="0">
                <a:solidFill>
                  <a:srgbClr val="EC008C"/>
                </a:solidFill>
              </a:rPr>
              <a:t> sections </a:t>
            </a:r>
            <a:r>
              <a:rPr lang="fr-FR" dirty="0" err="1" smtClean="0">
                <a:solidFill>
                  <a:srgbClr val="EC008C"/>
                </a:solidFill>
              </a:rPr>
              <a:t>from</a:t>
            </a:r>
            <a:r>
              <a:rPr lang="fr-FR" dirty="0" smtClean="0">
                <a:solidFill>
                  <a:srgbClr val="EC008C"/>
                </a:solidFill>
              </a:rPr>
              <a:t> the </a:t>
            </a:r>
            <a:r>
              <a:rPr lang="fr-FR" dirty="0" err="1" smtClean="0">
                <a:solidFill>
                  <a:srgbClr val="EC008C"/>
                </a:solidFill>
              </a:rPr>
              <a:t>same</a:t>
            </a:r>
            <a:r>
              <a:rPr lang="fr-FR" dirty="0" smtClean="0">
                <a:solidFill>
                  <a:srgbClr val="EC008C"/>
                </a:solidFill>
              </a:rPr>
              <a:t> area</a:t>
            </a:r>
          </a:p>
          <a:p>
            <a:r>
              <a:rPr lang="fr-FR" dirty="0" smtClean="0">
                <a:solidFill>
                  <a:srgbClr val="EC008C"/>
                </a:solidFill>
              </a:rPr>
              <a:t>No more congestion </a:t>
            </a:r>
            <a:r>
              <a:rPr lang="fr-FR" dirty="0" err="1" smtClean="0">
                <a:solidFill>
                  <a:srgbClr val="EC008C"/>
                </a:solidFill>
              </a:rPr>
              <a:t>during</a:t>
            </a:r>
            <a:r>
              <a:rPr lang="fr-FR" dirty="0" smtClean="0">
                <a:solidFill>
                  <a:srgbClr val="EC008C"/>
                </a:solidFill>
              </a:rPr>
              <a:t> the </a:t>
            </a:r>
            <a:r>
              <a:rPr lang="fr-FR" dirty="0" err="1" smtClean="0">
                <a:solidFill>
                  <a:srgbClr val="EC008C"/>
                </a:solidFill>
              </a:rPr>
              <a:t>NPs</a:t>
            </a:r>
            <a:endParaRPr lang="fr-FR" dirty="0">
              <a:solidFill>
                <a:srgbClr val="EC00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49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rgbClr val="EC008C"/>
                </a:solidFill>
              </a:rPr>
              <a:t>The Trainings:</a:t>
            </a:r>
            <a:endParaRPr lang="fr-FR" dirty="0">
              <a:solidFill>
                <a:srgbClr val="EC008C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615002" y="4421875"/>
            <a:ext cx="7886700" cy="2224584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EC008C"/>
                </a:solidFill>
              </a:rPr>
              <a:t>20/30 Participants</a:t>
            </a:r>
          </a:p>
          <a:p>
            <a:r>
              <a:rPr lang="fr-FR" dirty="0" err="1" smtClean="0">
                <a:solidFill>
                  <a:srgbClr val="EC008C"/>
                </a:solidFill>
              </a:rPr>
              <a:t>SocialErasmus</a:t>
            </a:r>
            <a:r>
              <a:rPr lang="fr-FR" dirty="0" smtClean="0">
                <a:solidFill>
                  <a:srgbClr val="EC008C"/>
                </a:solidFill>
              </a:rPr>
              <a:t>, </a:t>
            </a:r>
            <a:r>
              <a:rPr lang="fr-FR" dirty="0" err="1" smtClean="0">
                <a:solidFill>
                  <a:srgbClr val="EC008C"/>
                </a:solidFill>
              </a:rPr>
              <a:t>Mov’in</a:t>
            </a:r>
            <a:r>
              <a:rPr lang="fr-FR" dirty="0" smtClean="0">
                <a:solidFill>
                  <a:srgbClr val="EC008C"/>
                </a:solidFill>
              </a:rPr>
              <a:t> Europe…</a:t>
            </a:r>
          </a:p>
          <a:p>
            <a:r>
              <a:rPr lang="fr-FR" dirty="0" smtClean="0">
                <a:solidFill>
                  <a:srgbClr val="EC008C"/>
                </a:solidFill>
              </a:rPr>
              <a:t>2 Times per </a:t>
            </a:r>
            <a:r>
              <a:rPr lang="fr-FR" dirty="0" err="1" smtClean="0">
                <a:solidFill>
                  <a:srgbClr val="EC008C"/>
                </a:solidFill>
              </a:rPr>
              <a:t>year</a:t>
            </a:r>
            <a:endParaRPr lang="fr-FR" dirty="0" smtClean="0">
              <a:solidFill>
                <a:srgbClr val="EC008C"/>
              </a:solidFill>
            </a:endParaRPr>
          </a:p>
        </p:txBody>
      </p:sp>
      <p:pic>
        <p:nvPicPr>
          <p:cNvPr id="5" name="Picture 2" descr="https://scontent-cdg2-1.xx.fbcdn.net/hphotos-xlt1/v/t1.0-9/11987001_10153566602104476_6159855243229759881_n.jpg?oh=52a46e83b9595528745481565c0d0e1b&amp;oe=569B94F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83" y="2034654"/>
            <a:ext cx="5943600" cy="220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53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7706" y="1003256"/>
            <a:ext cx="7886700" cy="721123"/>
          </a:xfrm>
        </p:spPr>
        <p:txBody>
          <a:bodyPr>
            <a:noAutofit/>
          </a:bodyPr>
          <a:lstStyle/>
          <a:p>
            <a:r>
              <a:rPr lang="fr-FR" sz="3200" dirty="0" smtClean="0">
                <a:solidFill>
                  <a:srgbClr val="EC008C"/>
                </a:solidFill>
              </a:rPr>
              <a:t>The French &amp; </a:t>
            </a:r>
            <a:r>
              <a:rPr lang="fr-FR" sz="3200" dirty="0" err="1" smtClean="0">
                <a:solidFill>
                  <a:srgbClr val="EC008C"/>
                </a:solidFill>
              </a:rPr>
              <a:t>German</a:t>
            </a:r>
            <a:r>
              <a:rPr lang="fr-FR" sz="3200" dirty="0" smtClean="0">
                <a:solidFill>
                  <a:srgbClr val="EC008C"/>
                </a:solidFill>
              </a:rPr>
              <a:t> Section Meeting:</a:t>
            </a:r>
            <a:endParaRPr lang="fr-FR" sz="3200" dirty="0">
              <a:solidFill>
                <a:srgbClr val="EC008C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615002" y="4421875"/>
            <a:ext cx="7886700" cy="2224584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>
                <a:solidFill>
                  <a:srgbClr val="EC008C"/>
                </a:solidFill>
              </a:rPr>
              <a:t>80/90 participants </a:t>
            </a:r>
            <a:r>
              <a:rPr lang="fr-FR" dirty="0" err="1" smtClean="0">
                <a:solidFill>
                  <a:srgbClr val="EC008C"/>
                </a:solidFill>
              </a:rPr>
              <a:t>from</a:t>
            </a:r>
            <a:r>
              <a:rPr lang="fr-FR" dirty="0" smtClean="0">
                <a:solidFill>
                  <a:srgbClr val="EC008C"/>
                </a:solidFill>
              </a:rPr>
              <a:t> France and Germany</a:t>
            </a:r>
          </a:p>
          <a:p>
            <a:r>
              <a:rPr lang="fr-FR" dirty="0" smtClean="0">
                <a:solidFill>
                  <a:srgbClr val="EC008C"/>
                </a:solidFill>
              </a:rPr>
              <a:t>Rotation system </a:t>
            </a:r>
            <a:r>
              <a:rPr lang="fr-FR" dirty="0" err="1" smtClean="0">
                <a:solidFill>
                  <a:srgbClr val="EC008C"/>
                </a:solidFill>
              </a:rPr>
              <a:t>between</a:t>
            </a:r>
            <a:r>
              <a:rPr lang="fr-FR" dirty="0" smtClean="0">
                <a:solidFill>
                  <a:srgbClr val="EC008C"/>
                </a:solidFill>
              </a:rPr>
              <a:t> France and Germany</a:t>
            </a:r>
          </a:p>
          <a:p>
            <a:r>
              <a:rPr lang="fr-FR" dirty="0" err="1" smtClean="0">
                <a:solidFill>
                  <a:srgbClr val="EC008C"/>
                </a:solidFill>
              </a:rPr>
              <a:t>Strengthen</a:t>
            </a:r>
            <a:r>
              <a:rPr lang="fr-FR" dirty="0" smtClean="0">
                <a:solidFill>
                  <a:srgbClr val="EC008C"/>
                </a:solidFill>
              </a:rPr>
              <a:t> the links </a:t>
            </a:r>
            <a:r>
              <a:rPr lang="fr-FR" dirty="0" err="1" smtClean="0">
                <a:solidFill>
                  <a:srgbClr val="EC008C"/>
                </a:solidFill>
              </a:rPr>
              <a:t>between</a:t>
            </a:r>
            <a:r>
              <a:rPr lang="fr-FR" dirty="0" smtClean="0">
                <a:solidFill>
                  <a:srgbClr val="EC008C"/>
                </a:solidFill>
              </a:rPr>
              <a:t> </a:t>
            </a:r>
            <a:r>
              <a:rPr lang="fr-FR" dirty="0" err="1" smtClean="0">
                <a:solidFill>
                  <a:srgbClr val="EC008C"/>
                </a:solidFill>
              </a:rPr>
              <a:t>buddy</a:t>
            </a:r>
            <a:r>
              <a:rPr lang="fr-FR" dirty="0" smtClean="0">
                <a:solidFill>
                  <a:srgbClr val="EC008C"/>
                </a:solidFill>
              </a:rPr>
              <a:t> countries &lt;3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57" y="1786413"/>
            <a:ext cx="3784760" cy="252317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155" y="1786413"/>
            <a:ext cx="3962400" cy="214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28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6. The Local </a:t>
            </a:r>
            <a:r>
              <a:rPr lang="fr-FR" dirty="0" err="1" smtClean="0"/>
              <a:t>Representatives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624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47B20"/>
                </a:solidFill>
              </a:rPr>
              <a:t>The Local </a:t>
            </a:r>
            <a:r>
              <a:rPr lang="fr-FR" dirty="0" err="1" smtClean="0">
                <a:solidFill>
                  <a:srgbClr val="F47B20"/>
                </a:solidFill>
              </a:rPr>
              <a:t>Representatives</a:t>
            </a:r>
            <a:endParaRPr lang="fr-FR" dirty="0">
              <a:solidFill>
                <a:srgbClr val="F47B20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47B20"/>
                </a:solidFill>
              </a:rPr>
              <a:t>Direct </a:t>
            </a:r>
            <a:r>
              <a:rPr lang="fr-FR" dirty="0" err="1" smtClean="0">
                <a:solidFill>
                  <a:srgbClr val="F47B20"/>
                </a:solidFill>
              </a:rPr>
              <a:t>link</a:t>
            </a:r>
            <a:r>
              <a:rPr lang="fr-FR" dirty="0" smtClean="0">
                <a:solidFill>
                  <a:srgbClr val="F47B20"/>
                </a:solidFill>
              </a:rPr>
              <a:t> </a:t>
            </a:r>
            <a:r>
              <a:rPr lang="fr-FR" dirty="0" err="1" smtClean="0">
                <a:solidFill>
                  <a:srgbClr val="F47B20"/>
                </a:solidFill>
              </a:rPr>
              <a:t>between</a:t>
            </a:r>
            <a:r>
              <a:rPr lang="fr-FR" dirty="0" smtClean="0">
                <a:solidFill>
                  <a:srgbClr val="F47B20"/>
                </a:solidFill>
              </a:rPr>
              <a:t> local, national and international </a:t>
            </a:r>
            <a:r>
              <a:rPr lang="fr-FR" dirty="0" err="1" smtClean="0">
                <a:solidFill>
                  <a:srgbClr val="F47B20"/>
                </a:solidFill>
              </a:rPr>
              <a:t>levels</a:t>
            </a:r>
            <a:endParaRPr lang="fr-FR" dirty="0" smtClean="0">
              <a:solidFill>
                <a:srgbClr val="F47B20"/>
              </a:solidFill>
            </a:endParaRPr>
          </a:p>
          <a:p>
            <a:r>
              <a:rPr lang="fr-FR" dirty="0" err="1" smtClean="0">
                <a:solidFill>
                  <a:srgbClr val="F47B20"/>
                </a:solidFill>
              </a:rPr>
              <a:t>Responsible</a:t>
            </a:r>
            <a:r>
              <a:rPr lang="fr-FR" dirty="0" smtClean="0">
                <a:solidFill>
                  <a:srgbClr val="F47B20"/>
                </a:solidFill>
              </a:rPr>
              <a:t> of the spots (</a:t>
            </a:r>
            <a:r>
              <a:rPr lang="fr-FR" dirty="0" err="1" smtClean="0">
                <a:solidFill>
                  <a:srgbClr val="F47B20"/>
                </a:solidFill>
              </a:rPr>
              <a:t>priority</a:t>
            </a:r>
            <a:r>
              <a:rPr lang="fr-FR" dirty="0" smtClean="0">
                <a:solidFill>
                  <a:srgbClr val="F47B20"/>
                </a:solidFill>
              </a:rPr>
              <a:t> </a:t>
            </a:r>
            <a:r>
              <a:rPr lang="fr-FR" dirty="0" err="1" smtClean="0">
                <a:solidFill>
                  <a:srgbClr val="F47B20"/>
                </a:solidFill>
              </a:rPr>
              <a:t>order</a:t>
            </a:r>
            <a:r>
              <a:rPr lang="fr-FR" dirty="0" smtClean="0">
                <a:solidFill>
                  <a:srgbClr val="F47B20"/>
                </a:solidFill>
              </a:rPr>
              <a:t>) </a:t>
            </a:r>
            <a:r>
              <a:rPr lang="fr-FR" dirty="0" err="1" smtClean="0">
                <a:solidFill>
                  <a:srgbClr val="F47B20"/>
                </a:solidFill>
              </a:rPr>
              <a:t>during</a:t>
            </a:r>
            <a:r>
              <a:rPr lang="fr-FR" dirty="0" smtClean="0">
                <a:solidFill>
                  <a:srgbClr val="F47B20"/>
                </a:solidFill>
              </a:rPr>
              <a:t> the national and international </a:t>
            </a:r>
            <a:r>
              <a:rPr lang="fr-FR" dirty="0" err="1" smtClean="0">
                <a:solidFill>
                  <a:srgbClr val="F47B20"/>
                </a:solidFill>
              </a:rPr>
              <a:t>events</a:t>
            </a:r>
            <a:endParaRPr lang="fr-FR" dirty="0" smtClean="0">
              <a:solidFill>
                <a:srgbClr val="F47B20"/>
              </a:solidFill>
            </a:endParaRPr>
          </a:p>
          <a:p>
            <a:r>
              <a:rPr lang="fr-FR" dirty="0" smtClean="0">
                <a:solidFill>
                  <a:srgbClr val="F47B20"/>
                </a:solidFill>
              </a:rPr>
              <a:t>Information Relay</a:t>
            </a:r>
          </a:p>
          <a:p>
            <a:r>
              <a:rPr lang="fr-FR" dirty="0" smtClean="0">
                <a:solidFill>
                  <a:srgbClr val="F47B20"/>
                </a:solidFill>
              </a:rPr>
              <a:t>Mailing List,  Skype Calls, </a:t>
            </a:r>
            <a:r>
              <a:rPr lang="fr-FR" dirty="0" err="1" smtClean="0">
                <a:solidFill>
                  <a:srgbClr val="F47B20"/>
                </a:solidFill>
              </a:rPr>
              <a:t>Private</a:t>
            </a:r>
            <a:r>
              <a:rPr lang="fr-FR" dirty="0" smtClean="0">
                <a:solidFill>
                  <a:srgbClr val="F47B20"/>
                </a:solidFill>
              </a:rPr>
              <a:t> FB Group, </a:t>
            </a:r>
            <a:r>
              <a:rPr lang="fr-FR" dirty="0" err="1" smtClean="0">
                <a:solidFill>
                  <a:srgbClr val="F47B20"/>
                </a:solidFill>
              </a:rPr>
              <a:t>Own</a:t>
            </a:r>
            <a:r>
              <a:rPr lang="fr-FR" dirty="0" smtClean="0">
                <a:solidFill>
                  <a:srgbClr val="F47B20"/>
                </a:solidFill>
              </a:rPr>
              <a:t> </a:t>
            </a:r>
            <a:r>
              <a:rPr lang="fr-FR" dirty="0" err="1" smtClean="0">
                <a:solidFill>
                  <a:srgbClr val="F47B20"/>
                </a:solidFill>
              </a:rPr>
              <a:t>folder</a:t>
            </a:r>
            <a:r>
              <a:rPr lang="fr-FR" dirty="0" smtClean="0">
                <a:solidFill>
                  <a:srgbClr val="F47B20"/>
                </a:solidFill>
              </a:rPr>
              <a:t>…</a:t>
            </a:r>
            <a:endParaRPr lang="fr-FR" dirty="0">
              <a:solidFill>
                <a:srgbClr val="F47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77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Our </a:t>
            </a:r>
            <a:r>
              <a:rPr lang="fr-FR" dirty="0" err="1" smtClean="0"/>
              <a:t>Projects</a:t>
            </a:r>
            <a:r>
              <a:rPr lang="fr-FR" dirty="0" smtClean="0"/>
              <a:t> &amp; Tools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334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628650" y="2197290"/>
            <a:ext cx="7886700" cy="433051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508203"/>
            <a:ext cx="80010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583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2955" y="1235268"/>
            <a:ext cx="8584441" cy="721123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EC008C"/>
                </a:solidFill>
              </a:rPr>
              <a:t>Tickets pour le monde </a:t>
            </a:r>
            <a:r>
              <a:rPr lang="fr-FR" dirty="0" err="1" smtClean="0">
                <a:solidFill>
                  <a:srgbClr val="EC008C"/>
                </a:solidFill>
              </a:rPr>
              <a:t>Campaign</a:t>
            </a:r>
            <a:r>
              <a:rPr lang="fr-FR" dirty="0" smtClean="0">
                <a:solidFill>
                  <a:srgbClr val="EC008C"/>
                </a:solidFill>
              </a:rPr>
              <a:t>:</a:t>
            </a:r>
            <a:endParaRPr lang="fr-FR" dirty="0">
              <a:solidFill>
                <a:srgbClr val="EC008C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628650" y="2197290"/>
            <a:ext cx="7886700" cy="4330510"/>
          </a:xfrm>
        </p:spPr>
        <p:txBody>
          <a:bodyPr>
            <a:normAutofit lnSpcReduction="10000"/>
          </a:bodyPr>
          <a:lstStyle/>
          <a:p>
            <a:r>
              <a:rPr lang="fr-FR" dirty="0" smtClean="0">
                <a:solidFill>
                  <a:srgbClr val="EC008C"/>
                </a:solidFill>
              </a:rPr>
              <a:t>20 000 </a:t>
            </a:r>
            <a:r>
              <a:rPr lang="fr-FR" dirty="0" err="1" smtClean="0">
                <a:solidFill>
                  <a:srgbClr val="EC008C"/>
                </a:solidFill>
              </a:rPr>
              <a:t>passports</a:t>
            </a:r>
            <a:r>
              <a:rPr lang="fr-FR" dirty="0" smtClean="0">
                <a:solidFill>
                  <a:srgbClr val="EC008C"/>
                </a:solidFill>
              </a:rPr>
              <a:t> </a:t>
            </a:r>
            <a:r>
              <a:rPr lang="fr-FR" dirty="0" err="1" smtClean="0">
                <a:solidFill>
                  <a:srgbClr val="EC008C"/>
                </a:solidFill>
              </a:rPr>
              <a:t>printed</a:t>
            </a:r>
            <a:endParaRPr lang="fr-FR" dirty="0">
              <a:solidFill>
                <a:srgbClr val="EC008C"/>
              </a:solidFill>
            </a:endParaRPr>
          </a:p>
          <a:p>
            <a:r>
              <a:rPr lang="fr-FR" dirty="0" smtClean="0">
                <a:solidFill>
                  <a:srgbClr val="EC008C"/>
                </a:solidFill>
              </a:rPr>
              <a:t>10 </a:t>
            </a:r>
            <a:r>
              <a:rPr lang="fr-FR" dirty="0" err="1" smtClean="0">
                <a:solidFill>
                  <a:srgbClr val="EC008C"/>
                </a:solidFill>
              </a:rPr>
              <a:t>different</a:t>
            </a:r>
            <a:r>
              <a:rPr lang="fr-FR" dirty="0" smtClean="0">
                <a:solidFill>
                  <a:srgbClr val="EC008C"/>
                </a:solidFill>
              </a:rPr>
              <a:t> </a:t>
            </a:r>
            <a:r>
              <a:rPr lang="fr-FR" dirty="0" err="1" smtClean="0">
                <a:solidFill>
                  <a:srgbClr val="EC008C"/>
                </a:solidFill>
              </a:rPr>
              <a:t>kind</a:t>
            </a:r>
            <a:r>
              <a:rPr lang="fr-FR" dirty="0" smtClean="0">
                <a:solidFill>
                  <a:srgbClr val="EC008C"/>
                </a:solidFill>
              </a:rPr>
              <a:t> of posters and </a:t>
            </a:r>
            <a:r>
              <a:rPr lang="fr-FR" dirty="0" err="1" smtClean="0">
                <a:solidFill>
                  <a:srgbClr val="EC008C"/>
                </a:solidFill>
              </a:rPr>
              <a:t>postcards</a:t>
            </a:r>
            <a:endParaRPr lang="fr-FR" dirty="0">
              <a:solidFill>
                <a:srgbClr val="EC008C"/>
              </a:solidFill>
            </a:endParaRPr>
          </a:p>
          <a:p>
            <a:r>
              <a:rPr lang="fr-FR" dirty="0">
                <a:solidFill>
                  <a:srgbClr val="EC008C"/>
                </a:solidFill>
              </a:rPr>
              <a:t>1 </a:t>
            </a:r>
            <a:r>
              <a:rPr lang="fr-FR" dirty="0" err="1">
                <a:solidFill>
                  <a:srgbClr val="EC008C"/>
                </a:solidFill>
              </a:rPr>
              <a:t>website</a:t>
            </a:r>
            <a:endParaRPr lang="fr-FR" dirty="0">
              <a:solidFill>
                <a:srgbClr val="EC008C"/>
              </a:solidFill>
            </a:endParaRPr>
          </a:p>
          <a:p>
            <a:r>
              <a:rPr lang="fr-FR" dirty="0">
                <a:solidFill>
                  <a:srgbClr val="EC008C"/>
                </a:solidFill>
              </a:rPr>
              <a:t>1 NP </a:t>
            </a:r>
            <a:r>
              <a:rPr lang="fr-FR" dirty="0" err="1" smtClean="0">
                <a:solidFill>
                  <a:srgbClr val="EC008C"/>
                </a:solidFill>
              </a:rPr>
              <a:t>allocated</a:t>
            </a:r>
            <a:r>
              <a:rPr lang="fr-FR" dirty="0" smtClean="0">
                <a:solidFill>
                  <a:srgbClr val="EC008C"/>
                </a:solidFill>
              </a:rPr>
              <a:t> to the </a:t>
            </a:r>
            <a:r>
              <a:rPr lang="fr-FR" dirty="0" err="1" smtClean="0">
                <a:solidFill>
                  <a:srgbClr val="EC008C"/>
                </a:solidFill>
              </a:rPr>
              <a:t>Campaign</a:t>
            </a:r>
            <a:endParaRPr lang="fr-FR" dirty="0">
              <a:solidFill>
                <a:srgbClr val="EC008C"/>
              </a:solidFill>
            </a:endParaRPr>
          </a:p>
          <a:p>
            <a:r>
              <a:rPr lang="fr-FR" dirty="0" smtClean="0">
                <a:solidFill>
                  <a:srgbClr val="EC008C"/>
                </a:solidFill>
              </a:rPr>
              <a:t>NA + </a:t>
            </a:r>
            <a:r>
              <a:rPr lang="fr-FR" dirty="0" err="1" smtClean="0">
                <a:solidFill>
                  <a:srgbClr val="EC008C"/>
                </a:solidFill>
              </a:rPr>
              <a:t>stakeholders</a:t>
            </a:r>
            <a:r>
              <a:rPr lang="fr-FR" dirty="0" smtClean="0">
                <a:solidFill>
                  <a:srgbClr val="EC008C"/>
                </a:solidFill>
              </a:rPr>
              <a:t> support</a:t>
            </a:r>
            <a:endParaRPr lang="fr-FR" dirty="0">
              <a:solidFill>
                <a:srgbClr val="EC008C"/>
              </a:solidFill>
            </a:endParaRPr>
          </a:p>
          <a:p>
            <a:r>
              <a:rPr lang="fr-FR" dirty="0" smtClean="0">
                <a:solidFill>
                  <a:srgbClr val="EC008C"/>
                </a:solidFill>
              </a:rPr>
              <a:t>3-years </a:t>
            </a:r>
            <a:r>
              <a:rPr lang="fr-FR" dirty="0" err="1" smtClean="0">
                <a:solidFill>
                  <a:srgbClr val="EC008C"/>
                </a:solidFill>
              </a:rPr>
              <a:t>Campaign</a:t>
            </a:r>
            <a:endParaRPr lang="fr-FR" dirty="0" smtClean="0">
              <a:solidFill>
                <a:srgbClr val="EC008C"/>
              </a:solidFill>
            </a:endParaRPr>
          </a:p>
          <a:p>
            <a:r>
              <a:rPr lang="fr-FR" dirty="0" smtClean="0">
                <a:solidFill>
                  <a:srgbClr val="EC008C"/>
                </a:solidFill>
              </a:rPr>
              <a:t>Stickers, Tickets</a:t>
            </a:r>
            <a:r>
              <a:rPr lang="fr-FR" smtClean="0">
                <a:solidFill>
                  <a:srgbClr val="EC008C"/>
                </a:solidFill>
              </a:rPr>
              <a:t>, Flyers…</a:t>
            </a:r>
            <a:endParaRPr lang="fr-FR" dirty="0">
              <a:solidFill>
                <a:srgbClr val="EC008C"/>
              </a:solidFill>
            </a:endParaRPr>
          </a:p>
          <a:p>
            <a:endParaRPr lang="fr-FR" dirty="0">
              <a:solidFill>
                <a:srgbClr val="EC00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97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628650" y="2197290"/>
            <a:ext cx="7886700" cy="433051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1" y="1269241"/>
            <a:ext cx="8585119" cy="513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792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64" y="3566353"/>
            <a:ext cx="3072384" cy="230428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448" y="1356553"/>
            <a:ext cx="2971800" cy="19812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067" y="3718753"/>
            <a:ext cx="2667000" cy="200025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359" y="1468948"/>
            <a:ext cx="2590800" cy="171640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592" y="3642553"/>
            <a:ext cx="2534435" cy="190082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64" y="1280353"/>
            <a:ext cx="2887957" cy="216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47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93" y="983169"/>
            <a:ext cx="8454574" cy="303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338" y="4170374"/>
            <a:ext cx="6119884" cy="226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95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>
                <a:solidFill>
                  <a:srgbClr val="EC008C"/>
                </a:solidFill>
              </a:rPr>
              <a:t>BuddySystem</a:t>
            </a:r>
            <a:r>
              <a:rPr lang="fr-FR" dirty="0" smtClean="0">
                <a:solidFill>
                  <a:srgbClr val="EC008C"/>
                </a:solidFill>
              </a:rPr>
              <a:t>:</a:t>
            </a:r>
            <a:endParaRPr lang="fr-FR" dirty="0">
              <a:solidFill>
                <a:srgbClr val="EC008C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628650" y="2197290"/>
            <a:ext cx="7886700" cy="4330510"/>
          </a:xfrm>
        </p:spPr>
        <p:txBody>
          <a:bodyPr>
            <a:normAutofit/>
          </a:bodyPr>
          <a:lstStyle/>
          <a:p>
            <a:r>
              <a:rPr lang="fr-FR" dirty="0" err="1" smtClean="0">
                <a:solidFill>
                  <a:srgbClr val="EC008C"/>
                </a:solidFill>
              </a:rPr>
              <a:t>Launched</a:t>
            </a:r>
            <a:r>
              <a:rPr lang="fr-FR" dirty="0" smtClean="0">
                <a:solidFill>
                  <a:srgbClr val="EC008C"/>
                </a:solidFill>
              </a:rPr>
              <a:t> by ESN Lille in 2013</a:t>
            </a:r>
          </a:p>
          <a:p>
            <a:r>
              <a:rPr lang="fr-FR" dirty="0" err="1" smtClean="0">
                <a:solidFill>
                  <a:srgbClr val="EC008C"/>
                </a:solidFill>
              </a:rPr>
              <a:t>Developped</a:t>
            </a:r>
            <a:r>
              <a:rPr lang="fr-FR" dirty="0" smtClean="0">
                <a:solidFill>
                  <a:srgbClr val="EC008C"/>
                </a:solidFill>
              </a:rPr>
              <a:t> in more </a:t>
            </a:r>
            <a:r>
              <a:rPr lang="fr-FR" dirty="0" err="1" smtClean="0">
                <a:solidFill>
                  <a:srgbClr val="EC008C"/>
                </a:solidFill>
              </a:rPr>
              <a:t>than</a:t>
            </a:r>
            <a:r>
              <a:rPr lang="fr-FR" dirty="0" smtClean="0">
                <a:solidFill>
                  <a:srgbClr val="EC008C"/>
                </a:solidFill>
              </a:rPr>
              <a:t> 25 French </a:t>
            </a:r>
            <a:r>
              <a:rPr lang="fr-FR" dirty="0" err="1" smtClean="0">
                <a:solidFill>
                  <a:srgbClr val="EC008C"/>
                </a:solidFill>
              </a:rPr>
              <a:t>cities</a:t>
            </a:r>
            <a:endParaRPr lang="fr-FR" dirty="0" smtClean="0">
              <a:solidFill>
                <a:srgbClr val="EC008C"/>
              </a:solidFill>
            </a:endParaRPr>
          </a:p>
          <a:p>
            <a:r>
              <a:rPr lang="fr-FR" dirty="0" smtClean="0">
                <a:solidFill>
                  <a:srgbClr val="EC008C"/>
                </a:solidFill>
              </a:rPr>
              <a:t>More </a:t>
            </a:r>
            <a:r>
              <a:rPr lang="fr-FR" dirty="0" err="1" smtClean="0">
                <a:solidFill>
                  <a:srgbClr val="EC008C"/>
                </a:solidFill>
              </a:rPr>
              <a:t>than</a:t>
            </a:r>
            <a:r>
              <a:rPr lang="fr-FR" dirty="0" smtClean="0">
                <a:solidFill>
                  <a:srgbClr val="EC008C"/>
                </a:solidFill>
              </a:rPr>
              <a:t> 5000 </a:t>
            </a:r>
            <a:r>
              <a:rPr lang="fr-FR" dirty="0" err="1" smtClean="0">
                <a:solidFill>
                  <a:srgbClr val="EC008C"/>
                </a:solidFill>
              </a:rPr>
              <a:t>members</a:t>
            </a:r>
            <a:r>
              <a:rPr lang="fr-FR" dirty="0" smtClean="0">
                <a:solidFill>
                  <a:srgbClr val="EC008C"/>
                </a:solidFill>
              </a:rPr>
              <a:t> </a:t>
            </a:r>
            <a:r>
              <a:rPr lang="fr-FR" dirty="0" err="1" smtClean="0">
                <a:solidFill>
                  <a:srgbClr val="EC008C"/>
                </a:solidFill>
              </a:rPr>
              <a:t>this</a:t>
            </a:r>
            <a:r>
              <a:rPr lang="fr-FR" dirty="0" smtClean="0">
                <a:solidFill>
                  <a:srgbClr val="EC008C"/>
                </a:solidFill>
              </a:rPr>
              <a:t> </a:t>
            </a:r>
            <a:r>
              <a:rPr lang="fr-FR" dirty="0" err="1" smtClean="0">
                <a:solidFill>
                  <a:srgbClr val="EC008C"/>
                </a:solidFill>
              </a:rPr>
              <a:t>year</a:t>
            </a:r>
            <a:endParaRPr lang="fr-FR" dirty="0">
              <a:solidFill>
                <a:srgbClr val="EC008C"/>
              </a:solidFill>
            </a:endParaRPr>
          </a:p>
          <a:p>
            <a:r>
              <a:rPr lang="fr-FR" dirty="0" smtClean="0">
                <a:solidFill>
                  <a:srgbClr val="EC008C"/>
                </a:solidFill>
              </a:rPr>
              <a:t>Great </a:t>
            </a:r>
            <a:r>
              <a:rPr lang="fr-FR" dirty="0" err="1" smtClean="0">
                <a:solidFill>
                  <a:srgbClr val="EC008C"/>
                </a:solidFill>
              </a:rPr>
              <a:t>opportunity</a:t>
            </a:r>
            <a:r>
              <a:rPr lang="fr-FR" dirty="0" smtClean="0">
                <a:solidFill>
                  <a:srgbClr val="EC008C"/>
                </a:solidFill>
              </a:rPr>
              <a:t> for Exchange </a:t>
            </a:r>
            <a:r>
              <a:rPr lang="fr-FR" dirty="0" err="1" smtClean="0">
                <a:solidFill>
                  <a:srgbClr val="EC008C"/>
                </a:solidFill>
              </a:rPr>
              <a:t>Students</a:t>
            </a:r>
            <a:endParaRPr lang="fr-FR" dirty="0" smtClean="0">
              <a:solidFill>
                <a:srgbClr val="EC008C"/>
              </a:solidFill>
            </a:endParaRPr>
          </a:p>
          <a:p>
            <a:r>
              <a:rPr lang="fr-FR" dirty="0" smtClean="0">
                <a:solidFill>
                  <a:srgbClr val="EC008C"/>
                </a:solidFill>
              </a:rPr>
              <a:t>CROUS…</a:t>
            </a:r>
            <a:endParaRPr lang="fr-FR" dirty="0">
              <a:solidFill>
                <a:srgbClr val="EC008C"/>
              </a:solidFill>
            </a:endParaRPr>
          </a:p>
          <a:p>
            <a:endParaRPr lang="fr-FR" dirty="0">
              <a:solidFill>
                <a:srgbClr val="EC00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50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83499" y="1700283"/>
            <a:ext cx="1400896" cy="1981200"/>
          </a:xfrm>
          <a:prstGeom prst="rect">
            <a:avLst/>
          </a:prstGeom>
          <a:noFill/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26099" y="1700283"/>
            <a:ext cx="1398819" cy="1981200"/>
          </a:xfrm>
          <a:prstGeom prst="rect">
            <a:avLst/>
          </a:prstGeom>
          <a:noFill/>
        </p:spPr>
      </p:pic>
      <p:pic>
        <p:nvPicPr>
          <p:cNvPr id="5" name="Image 4" descr="Capture d’écran 2015-02-17 à 14.26.13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7099" y="1776483"/>
            <a:ext cx="1398000" cy="1981200"/>
          </a:xfrm>
          <a:prstGeom prst="rect">
            <a:avLst/>
          </a:prstGeom>
        </p:spPr>
      </p:pic>
      <p:pic>
        <p:nvPicPr>
          <p:cNvPr id="6" name="Image 5" descr="Capture d’écran 2015-02-17 à 14.26.37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899" y="4062483"/>
            <a:ext cx="1396857" cy="1981200"/>
          </a:xfrm>
          <a:prstGeom prst="rect">
            <a:avLst/>
          </a:prstGeom>
        </p:spPr>
      </p:pic>
      <p:pic>
        <p:nvPicPr>
          <p:cNvPr id="7" name="Image 6" descr="Capture d’écran 2015-02-17 à 14.26.57.pn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" t="715"/>
          <a:stretch/>
        </p:blipFill>
        <p:spPr>
          <a:xfrm>
            <a:off x="3783499" y="4062483"/>
            <a:ext cx="1399882" cy="1981200"/>
          </a:xfrm>
          <a:prstGeom prst="rect">
            <a:avLst/>
          </a:prstGeom>
        </p:spPr>
      </p:pic>
      <p:pic>
        <p:nvPicPr>
          <p:cNvPr id="8" name="Image 7" descr="Capture d’écran 2015-02-17 à 14.27.14.pn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" t="404"/>
          <a:stretch/>
        </p:blipFill>
        <p:spPr>
          <a:xfrm>
            <a:off x="5917099" y="4062483"/>
            <a:ext cx="1394889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2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>
                <a:solidFill>
                  <a:srgbClr val="EC008C"/>
                </a:solidFill>
              </a:rPr>
              <a:t>Pallo</a:t>
            </a:r>
            <a:r>
              <a:rPr lang="fr-FR" dirty="0" smtClean="0">
                <a:solidFill>
                  <a:srgbClr val="EC008C"/>
                </a:solidFill>
              </a:rPr>
              <a:t> Déchaîné:</a:t>
            </a:r>
            <a:endParaRPr lang="fr-FR" dirty="0">
              <a:solidFill>
                <a:srgbClr val="EC008C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628650" y="2197290"/>
            <a:ext cx="7886700" cy="4330510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EC008C"/>
                </a:solidFill>
              </a:rPr>
              <a:t>1</a:t>
            </a:r>
            <a:r>
              <a:rPr lang="fr-FR" baseline="30000" dirty="0" smtClean="0">
                <a:solidFill>
                  <a:srgbClr val="EC008C"/>
                </a:solidFill>
              </a:rPr>
              <a:t>st</a:t>
            </a:r>
            <a:r>
              <a:rPr lang="fr-FR" dirty="0" smtClean="0">
                <a:solidFill>
                  <a:srgbClr val="EC008C"/>
                </a:solidFill>
              </a:rPr>
              <a:t> time </a:t>
            </a:r>
            <a:r>
              <a:rPr lang="fr-FR" dirty="0" err="1" smtClean="0">
                <a:solidFill>
                  <a:srgbClr val="EC008C"/>
                </a:solidFill>
              </a:rPr>
              <a:t>published</a:t>
            </a:r>
            <a:r>
              <a:rPr lang="fr-FR" dirty="0">
                <a:solidFill>
                  <a:srgbClr val="EC008C"/>
                </a:solidFill>
              </a:rPr>
              <a:t> </a:t>
            </a:r>
            <a:r>
              <a:rPr lang="fr-FR" dirty="0" smtClean="0">
                <a:solidFill>
                  <a:srgbClr val="EC008C"/>
                </a:solidFill>
              </a:rPr>
              <a:t>in 2012</a:t>
            </a:r>
          </a:p>
          <a:p>
            <a:r>
              <a:rPr lang="fr-FR" dirty="0" smtClean="0">
                <a:solidFill>
                  <a:srgbClr val="EC008C"/>
                </a:solidFill>
              </a:rPr>
              <a:t>More </a:t>
            </a:r>
            <a:r>
              <a:rPr lang="fr-FR" dirty="0" err="1" smtClean="0">
                <a:solidFill>
                  <a:srgbClr val="EC008C"/>
                </a:solidFill>
              </a:rPr>
              <a:t>than</a:t>
            </a:r>
            <a:r>
              <a:rPr lang="fr-FR" dirty="0" smtClean="0">
                <a:solidFill>
                  <a:srgbClr val="EC008C"/>
                </a:solidFill>
              </a:rPr>
              <a:t> 15 magazines </a:t>
            </a:r>
            <a:r>
              <a:rPr lang="fr-FR" dirty="0" err="1" smtClean="0">
                <a:solidFill>
                  <a:srgbClr val="EC008C"/>
                </a:solidFill>
              </a:rPr>
              <a:t>so</a:t>
            </a:r>
            <a:r>
              <a:rPr lang="fr-FR" dirty="0" smtClean="0">
                <a:solidFill>
                  <a:srgbClr val="EC008C"/>
                </a:solidFill>
              </a:rPr>
              <a:t> far</a:t>
            </a:r>
          </a:p>
          <a:p>
            <a:r>
              <a:rPr lang="fr-FR" dirty="0" smtClean="0">
                <a:solidFill>
                  <a:srgbClr val="EC008C"/>
                </a:solidFill>
              </a:rPr>
              <a:t>400 </a:t>
            </a:r>
            <a:r>
              <a:rPr lang="fr-FR" dirty="0" err="1" smtClean="0">
                <a:solidFill>
                  <a:srgbClr val="EC008C"/>
                </a:solidFill>
              </a:rPr>
              <a:t>monthly</a:t>
            </a:r>
            <a:r>
              <a:rPr lang="fr-FR" dirty="0" smtClean="0">
                <a:solidFill>
                  <a:srgbClr val="EC008C"/>
                </a:solidFill>
              </a:rPr>
              <a:t> </a:t>
            </a:r>
            <a:r>
              <a:rPr lang="fr-FR" dirty="0" err="1" smtClean="0">
                <a:solidFill>
                  <a:srgbClr val="EC008C"/>
                </a:solidFill>
              </a:rPr>
              <a:t>readers</a:t>
            </a:r>
            <a:r>
              <a:rPr lang="fr-FR" dirty="0" smtClean="0">
                <a:solidFill>
                  <a:srgbClr val="EC008C"/>
                </a:solidFill>
              </a:rPr>
              <a:t> on </a:t>
            </a:r>
            <a:r>
              <a:rPr lang="fr-FR" dirty="0" err="1" smtClean="0">
                <a:solidFill>
                  <a:srgbClr val="EC008C"/>
                </a:solidFill>
              </a:rPr>
              <a:t>average</a:t>
            </a:r>
            <a:endParaRPr lang="fr-FR" dirty="0" smtClean="0">
              <a:solidFill>
                <a:srgbClr val="EC008C"/>
              </a:solidFill>
            </a:endParaRPr>
          </a:p>
          <a:p>
            <a:r>
              <a:rPr lang="fr-FR" dirty="0" smtClean="0">
                <a:solidFill>
                  <a:srgbClr val="EC008C"/>
                </a:solidFill>
              </a:rPr>
              <a:t>16/20 pages</a:t>
            </a:r>
          </a:p>
          <a:p>
            <a:r>
              <a:rPr lang="fr-FR" dirty="0" err="1" smtClean="0">
                <a:solidFill>
                  <a:srgbClr val="EC008C"/>
                </a:solidFill>
              </a:rPr>
              <a:t>Cooperation</a:t>
            </a:r>
            <a:r>
              <a:rPr lang="fr-FR" dirty="0" smtClean="0">
                <a:solidFill>
                  <a:srgbClr val="EC008C"/>
                </a:solidFill>
              </a:rPr>
              <a:t> </a:t>
            </a:r>
            <a:r>
              <a:rPr lang="fr-FR" dirty="0" err="1" smtClean="0">
                <a:solidFill>
                  <a:srgbClr val="EC008C"/>
                </a:solidFill>
              </a:rPr>
              <a:t>between</a:t>
            </a:r>
            <a:r>
              <a:rPr lang="fr-FR" dirty="0" smtClean="0">
                <a:solidFill>
                  <a:srgbClr val="EC008C"/>
                </a:solidFill>
              </a:rPr>
              <a:t> 2 national </a:t>
            </a:r>
            <a:r>
              <a:rPr lang="fr-FR" dirty="0" err="1" smtClean="0">
                <a:solidFill>
                  <a:srgbClr val="EC008C"/>
                </a:solidFill>
              </a:rPr>
              <a:t>committees</a:t>
            </a:r>
            <a:endParaRPr lang="fr-FR" dirty="0">
              <a:solidFill>
                <a:srgbClr val="EC008C"/>
              </a:solidFill>
            </a:endParaRPr>
          </a:p>
          <a:p>
            <a:endParaRPr lang="fr-FR" dirty="0">
              <a:solidFill>
                <a:srgbClr val="EC00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53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7419975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056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29" y="1143000"/>
            <a:ext cx="74295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750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EC008C"/>
                </a:solidFill>
              </a:rPr>
              <a:t>Nuit des étudiants du Monde (NEM):</a:t>
            </a:r>
            <a:endParaRPr lang="fr-FR" dirty="0">
              <a:solidFill>
                <a:srgbClr val="EC008C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655946" y="2270291"/>
            <a:ext cx="7886700" cy="3925794"/>
          </a:xfrm>
        </p:spPr>
        <p:txBody>
          <a:bodyPr>
            <a:normAutofit fontScale="92500" lnSpcReduction="10000"/>
          </a:bodyPr>
          <a:lstStyle/>
          <a:p>
            <a:r>
              <a:rPr lang="fr-FR" dirty="0" err="1" smtClean="0">
                <a:solidFill>
                  <a:srgbClr val="EC008C"/>
                </a:solidFill>
              </a:rPr>
              <a:t>Initiated</a:t>
            </a:r>
            <a:r>
              <a:rPr lang="fr-FR" dirty="0" smtClean="0">
                <a:solidFill>
                  <a:srgbClr val="EC008C"/>
                </a:solidFill>
              </a:rPr>
              <a:t>  by the City Council of Lyon 12 </a:t>
            </a:r>
            <a:r>
              <a:rPr lang="fr-FR" dirty="0" err="1" smtClean="0">
                <a:solidFill>
                  <a:srgbClr val="EC008C"/>
                </a:solidFill>
              </a:rPr>
              <a:t>years</a:t>
            </a:r>
            <a:r>
              <a:rPr lang="fr-FR" dirty="0" smtClean="0">
                <a:solidFill>
                  <a:srgbClr val="EC008C"/>
                </a:solidFill>
              </a:rPr>
              <a:t> </a:t>
            </a:r>
            <a:r>
              <a:rPr lang="fr-FR" dirty="0" err="1" smtClean="0">
                <a:solidFill>
                  <a:srgbClr val="EC008C"/>
                </a:solidFill>
              </a:rPr>
              <a:t>ago</a:t>
            </a:r>
            <a:endParaRPr lang="fr-FR" dirty="0" smtClean="0">
              <a:solidFill>
                <a:srgbClr val="EC008C"/>
              </a:solidFill>
            </a:endParaRPr>
          </a:p>
          <a:p>
            <a:r>
              <a:rPr lang="fr-FR" dirty="0" err="1" smtClean="0">
                <a:solidFill>
                  <a:srgbClr val="EC008C"/>
                </a:solidFill>
              </a:rPr>
              <a:t>Cooperation</a:t>
            </a:r>
            <a:r>
              <a:rPr lang="fr-FR" dirty="0" smtClean="0">
                <a:solidFill>
                  <a:srgbClr val="EC008C"/>
                </a:solidFill>
              </a:rPr>
              <a:t> entre AVUF et ESN</a:t>
            </a:r>
          </a:p>
          <a:p>
            <a:r>
              <a:rPr lang="fr-FR" dirty="0" err="1" smtClean="0">
                <a:solidFill>
                  <a:srgbClr val="EC008C"/>
                </a:solidFill>
              </a:rPr>
              <a:t>Take</a:t>
            </a:r>
            <a:r>
              <a:rPr lang="fr-FR" dirty="0" smtClean="0">
                <a:solidFill>
                  <a:srgbClr val="EC008C"/>
                </a:solidFill>
              </a:rPr>
              <a:t> place in </a:t>
            </a:r>
            <a:r>
              <a:rPr lang="fr-FR" dirty="0" err="1" smtClean="0">
                <a:solidFill>
                  <a:srgbClr val="EC008C"/>
                </a:solidFill>
              </a:rPr>
              <a:t>October</a:t>
            </a:r>
            <a:endParaRPr lang="fr-FR" dirty="0" smtClean="0">
              <a:solidFill>
                <a:srgbClr val="EC008C"/>
              </a:solidFill>
            </a:endParaRPr>
          </a:p>
          <a:p>
            <a:r>
              <a:rPr lang="fr-FR" dirty="0" smtClean="0">
                <a:solidFill>
                  <a:srgbClr val="EC008C"/>
                </a:solidFill>
              </a:rPr>
              <a:t>More </a:t>
            </a:r>
            <a:r>
              <a:rPr lang="fr-FR" dirty="0" err="1" smtClean="0">
                <a:solidFill>
                  <a:srgbClr val="EC008C"/>
                </a:solidFill>
              </a:rPr>
              <a:t>than</a:t>
            </a:r>
            <a:r>
              <a:rPr lang="fr-FR" dirty="0" smtClean="0">
                <a:solidFill>
                  <a:srgbClr val="EC008C"/>
                </a:solidFill>
              </a:rPr>
              <a:t> 20 French </a:t>
            </a:r>
            <a:r>
              <a:rPr lang="fr-FR" dirty="0" err="1" smtClean="0">
                <a:solidFill>
                  <a:srgbClr val="EC008C"/>
                </a:solidFill>
              </a:rPr>
              <a:t>cities</a:t>
            </a:r>
            <a:endParaRPr lang="fr-FR" dirty="0" smtClean="0">
              <a:solidFill>
                <a:srgbClr val="EC008C"/>
              </a:solidFill>
            </a:endParaRPr>
          </a:p>
          <a:p>
            <a:r>
              <a:rPr lang="fr-FR" dirty="0" smtClean="0">
                <a:solidFill>
                  <a:srgbClr val="EC008C"/>
                </a:solidFill>
              </a:rPr>
              <a:t>The </a:t>
            </a:r>
            <a:r>
              <a:rPr lang="fr-FR" dirty="0" err="1" smtClean="0">
                <a:solidFill>
                  <a:srgbClr val="EC008C"/>
                </a:solidFill>
              </a:rPr>
              <a:t>aim</a:t>
            </a:r>
            <a:r>
              <a:rPr lang="fr-FR" dirty="0" smtClean="0">
                <a:solidFill>
                  <a:srgbClr val="EC008C"/>
                </a:solidFill>
              </a:rPr>
              <a:t> </a:t>
            </a:r>
            <a:r>
              <a:rPr lang="fr-FR" dirty="0" err="1" smtClean="0">
                <a:solidFill>
                  <a:srgbClr val="EC008C"/>
                </a:solidFill>
              </a:rPr>
              <a:t>is</a:t>
            </a:r>
            <a:r>
              <a:rPr lang="fr-FR" dirty="0" smtClean="0">
                <a:solidFill>
                  <a:srgbClr val="EC008C"/>
                </a:solidFill>
              </a:rPr>
              <a:t> to </a:t>
            </a:r>
            <a:r>
              <a:rPr lang="fr-FR" dirty="0" err="1" smtClean="0">
                <a:solidFill>
                  <a:srgbClr val="EC008C"/>
                </a:solidFill>
              </a:rPr>
              <a:t>take</a:t>
            </a:r>
            <a:r>
              <a:rPr lang="fr-FR" dirty="0" smtClean="0">
                <a:solidFill>
                  <a:srgbClr val="EC008C"/>
                </a:solidFill>
              </a:rPr>
              <a:t> care of the International </a:t>
            </a:r>
            <a:r>
              <a:rPr lang="fr-FR" dirty="0" err="1" smtClean="0">
                <a:solidFill>
                  <a:srgbClr val="EC008C"/>
                </a:solidFill>
              </a:rPr>
              <a:t>Students</a:t>
            </a:r>
            <a:r>
              <a:rPr lang="fr-FR" dirty="0" smtClean="0">
                <a:solidFill>
                  <a:srgbClr val="EC008C"/>
                </a:solidFill>
              </a:rPr>
              <a:t>, </a:t>
            </a:r>
            <a:r>
              <a:rPr lang="fr-FR" dirty="0" err="1" smtClean="0">
                <a:solidFill>
                  <a:srgbClr val="EC008C"/>
                </a:solidFill>
              </a:rPr>
              <a:t>integrate</a:t>
            </a:r>
            <a:r>
              <a:rPr lang="fr-FR" dirty="0" smtClean="0">
                <a:solidFill>
                  <a:srgbClr val="EC008C"/>
                </a:solidFill>
              </a:rPr>
              <a:t> </a:t>
            </a:r>
            <a:r>
              <a:rPr lang="fr-FR" dirty="0" err="1" smtClean="0">
                <a:solidFill>
                  <a:srgbClr val="EC008C"/>
                </a:solidFill>
              </a:rPr>
              <a:t>them</a:t>
            </a:r>
            <a:r>
              <a:rPr lang="fr-FR" dirty="0" smtClean="0">
                <a:solidFill>
                  <a:srgbClr val="EC008C"/>
                </a:solidFill>
              </a:rPr>
              <a:t> and </a:t>
            </a:r>
            <a:r>
              <a:rPr lang="fr-FR" dirty="0" err="1" smtClean="0">
                <a:solidFill>
                  <a:srgbClr val="EC008C"/>
                </a:solidFill>
              </a:rPr>
              <a:t>provide</a:t>
            </a:r>
            <a:r>
              <a:rPr lang="fr-FR" dirty="0" smtClean="0">
                <a:solidFill>
                  <a:srgbClr val="EC008C"/>
                </a:solidFill>
              </a:rPr>
              <a:t> </a:t>
            </a:r>
            <a:r>
              <a:rPr lang="fr-FR" dirty="0" err="1" smtClean="0">
                <a:solidFill>
                  <a:srgbClr val="EC008C"/>
                </a:solidFill>
              </a:rPr>
              <a:t>them</a:t>
            </a:r>
            <a:r>
              <a:rPr lang="fr-FR" dirty="0" smtClean="0">
                <a:solidFill>
                  <a:srgbClr val="EC008C"/>
                </a:solidFill>
              </a:rPr>
              <a:t> </a:t>
            </a:r>
            <a:r>
              <a:rPr lang="fr-FR" dirty="0" err="1" smtClean="0">
                <a:solidFill>
                  <a:srgbClr val="EC008C"/>
                </a:solidFill>
              </a:rPr>
              <a:t>with</a:t>
            </a:r>
            <a:r>
              <a:rPr lang="fr-FR" dirty="0" smtClean="0">
                <a:solidFill>
                  <a:srgbClr val="EC008C"/>
                </a:solidFill>
              </a:rPr>
              <a:t> one </a:t>
            </a:r>
            <a:r>
              <a:rPr lang="fr-FR" dirty="0" err="1" smtClean="0">
                <a:solidFill>
                  <a:srgbClr val="EC008C"/>
                </a:solidFill>
              </a:rPr>
              <a:t>special</a:t>
            </a:r>
            <a:r>
              <a:rPr lang="fr-FR" dirty="0" smtClean="0">
                <a:solidFill>
                  <a:srgbClr val="EC008C"/>
                </a:solidFill>
              </a:rPr>
              <a:t> </a:t>
            </a:r>
            <a:r>
              <a:rPr lang="fr-FR" dirty="0" err="1" smtClean="0">
                <a:solidFill>
                  <a:srgbClr val="EC008C"/>
                </a:solidFill>
              </a:rPr>
              <a:t>evening</a:t>
            </a:r>
            <a:endParaRPr lang="fr-FR" dirty="0">
              <a:solidFill>
                <a:srgbClr val="EC00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01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rgbClr val="EC008C"/>
                </a:solidFill>
              </a:rPr>
              <a:t>Wiki ESN France</a:t>
            </a:r>
            <a:endParaRPr lang="fr-FR" dirty="0">
              <a:solidFill>
                <a:srgbClr val="EC008C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49" y="2377663"/>
            <a:ext cx="7710985" cy="3797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500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rgbClr val="EC008C"/>
                </a:solidFill>
              </a:rPr>
              <a:t>Module bénévole</a:t>
            </a:r>
            <a:endParaRPr lang="fr-FR" dirty="0">
              <a:solidFill>
                <a:srgbClr val="EC008C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03768"/>
            <a:ext cx="6430370" cy="420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73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rgbClr val="EC008C"/>
                </a:solidFill>
              </a:rPr>
              <a:t>Logo </a:t>
            </a:r>
            <a:r>
              <a:rPr lang="fr-FR" dirty="0" err="1" smtClean="0">
                <a:solidFill>
                  <a:srgbClr val="EC008C"/>
                </a:solidFill>
              </a:rPr>
              <a:t>Inserter</a:t>
            </a:r>
            <a:r>
              <a:rPr lang="fr-FR" dirty="0" smtClean="0">
                <a:solidFill>
                  <a:srgbClr val="EC008C"/>
                </a:solidFill>
              </a:rPr>
              <a:t>:</a:t>
            </a:r>
            <a:endParaRPr lang="fr-FR" dirty="0">
              <a:solidFill>
                <a:srgbClr val="EC008C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64" y="2188664"/>
            <a:ext cx="8625385" cy="408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711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2298" y="2995829"/>
            <a:ext cx="7886700" cy="721123"/>
          </a:xfrm>
        </p:spPr>
        <p:txBody>
          <a:bodyPr>
            <a:noAutofit/>
          </a:bodyPr>
          <a:lstStyle/>
          <a:p>
            <a:pPr algn="ctr"/>
            <a:r>
              <a:rPr lang="fr-FR" sz="4800" dirty="0" smtClean="0"/>
              <a:t>How </a:t>
            </a:r>
            <a:r>
              <a:rPr lang="fr-FR" sz="4800" dirty="0" err="1" smtClean="0"/>
              <a:t>many</a:t>
            </a:r>
            <a:r>
              <a:rPr lang="fr-FR" sz="4800" dirty="0" smtClean="0"/>
              <a:t> </a:t>
            </a:r>
            <a:r>
              <a:rPr lang="fr-FR" sz="4800" dirty="0" err="1" smtClean="0"/>
              <a:t>volunteers</a:t>
            </a:r>
            <a:r>
              <a:rPr lang="fr-FR" sz="4800" dirty="0" smtClean="0"/>
              <a:t>?</a:t>
            </a:r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397617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rgbClr val="EC008C"/>
                </a:solidFill>
              </a:rPr>
              <a:t>Section in the Spotlight</a:t>
            </a:r>
            <a:endParaRPr lang="fr-FR" dirty="0">
              <a:solidFill>
                <a:srgbClr val="EC008C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615002" y="4863364"/>
            <a:ext cx="7886700" cy="1871806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>
                <a:solidFill>
                  <a:srgbClr val="EC008C"/>
                </a:solidFill>
              </a:rPr>
              <a:t>1 online </a:t>
            </a:r>
            <a:r>
              <a:rPr lang="fr-FR" dirty="0" err="1" smtClean="0">
                <a:solidFill>
                  <a:srgbClr val="EC008C"/>
                </a:solidFill>
              </a:rPr>
              <a:t>form</a:t>
            </a:r>
            <a:endParaRPr lang="fr-FR" dirty="0" smtClean="0">
              <a:solidFill>
                <a:srgbClr val="EC008C"/>
              </a:solidFill>
            </a:endParaRPr>
          </a:p>
          <a:p>
            <a:r>
              <a:rPr lang="fr-FR" dirty="0" smtClean="0">
                <a:solidFill>
                  <a:srgbClr val="EC008C"/>
                </a:solidFill>
              </a:rPr>
              <a:t>1 </a:t>
            </a:r>
            <a:r>
              <a:rPr lang="fr-FR" dirty="0" err="1" smtClean="0">
                <a:solidFill>
                  <a:srgbClr val="EC008C"/>
                </a:solidFill>
              </a:rPr>
              <a:t>election</a:t>
            </a:r>
            <a:r>
              <a:rPr lang="fr-FR" dirty="0" smtClean="0">
                <a:solidFill>
                  <a:srgbClr val="EC008C"/>
                </a:solidFill>
              </a:rPr>
              <a:t> per </a:t>
            </a:r>
            <a:r>
              <a:rPr lang="fr-FR" dirty="0" err="1" smtClean="0">
                <a:solidFill>
                  <a:srgbClr val="EC008C"/>
                </a:solidFill>
              </a:rPr>
              <a:t>month</a:t>
            </a:r>
            <a:r>
              <a:rPr lang="fr-FR" dirty="0" smtClean="0">
                <a:solidFill>
                  <a:srgbClr val="EC008C"/>
                </a:solidFill>
              </a:rPr>
              <a:t> (Network </a:t>
            </a:r>
            <a:r>
              <a:rPr lang="fr-FR" dirty="0" err="1" smtClean="0">
                <a:solidFill>
                  <a:srgbClr val="EC008C"/>
                </a:solidFill>
              </a:rPr>
              <a:t>Committee</a:t>
            </a:r>
            <a:r>
              <a:rPr lang="fr-FR" dirty="0" smtClean="0">
                <a:solidFill>
                  <a:srgbClr val="EC008C"/>
                </a:solidFill>
              </a:rPr>
              <a:t> + ComCom)</a:t>
            </a:r>
          </a:p>
          <a:p>
            <a:r>
              <a:rPr lang="fr-FR" dirty="0" smtClean="0">
                <a:solidFill>
                  <a:srgbClr val="EC008C"/>
                </a:solidFill>
              </a:rPr>
              <a:t>Valorise the </a:t>
            </a:r>
            <a:r>
              <a:rPr lang="fr-FR" dirty="0" err="1" smtClean="0">
                <a:solidFill>
                  <a:srgbClr val="EC008C"/>
                </a:solidFill>
              </a:rPr>
              <a:t>work</a:t>
            </a:r>
            <a:r>
              <a:rPr lang="fr-FR" dirty="0" smtClean="0">
                <a:solidFill>
                  <a:srgbClr val="EC008C"/>
                </a:solidFill>
              </a:rPr>
              <a:t> of one section</a:t>
            </a:r>
            <a:endParaRPr lang="fr-FR" dirty="0">
              <a:solidFill>
                <a:srgbClr val="EC008C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32" y="2059204"/>
            <a:ext cx="7055893" cy="261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91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rgbClr val="EC008C"/>
                </a:solidFill>
              </a:rPr>
              <a:t>Bientôt dans vos </a:t>
            </a:r>
            <a:r>
              <a:rPr lang="fr-FR" dirty="0" err="1" smtClean="0">
                <a:solidFill>
                  <a:srgbClr val="EC008C"/>
                </a:solidFill>
              </a:rPr>
              <a:t>assos</a:t>
            </a:r>
            <a:r>
              <a:rPr lang="fr-FR" dirty="0" smtClean="0">
                <a:solidFill>
                  <a:srgbClr val="EC008C"/>
                </a:solidFill>
              </a:rPr>
              <a:t>:</a:t>
            </a:r>
            <a:endParaRPr lang="fr-FR" dirty="0">
              <a:solidFill>
                <a:srgbClr val="EC008C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655945" y="2188403"/>
            <a:ext cx="7886700" cy="3120576"/>
          </a:xfrm>
        </p:spPr>
        <p:txBody>
          <a:bodyPr>
            <a:normAutofit lnSpcReduction="10000"/>
          </a:bodyPr>
          <a:lstStyle/>
          <a:p>
            <a:r>
              <a:rPr lang="fr-FR" dirty="0" err="1" smtClean="0">
                <a:solidFill>
                  <a:srgbClr val="EC008C"/>
                </a:solidFill>
              </a:rPr>
              <a:t>Webshop</a:t>
            </a:r>
            <a:endParaRPr lang="fr-FR" dirty="0" smtClean="0">
              <a:solidFill>
                <a:srgbClr val="EC008C"/>
              </a:solidFill>
            </a:endParaRPr>
          </a:p>
          <a:p>
            <a:r>
              <a:rPr lang="fr-FR" dirty="0" smtClean="0">
                <a:solidFill>
                  <a:srgbClr val="EC008C"/>
                </a:solidFill>
              </a:rPr>
              <a:t>Annuaire ESN France</a:t>
            </a:r>
          </a:p>
          <a:p>
            <a:r>
              <a:rPr lang="fr-FR" dirty="0" err="1" smtClean="0">
                <a:solidFill>
                  <a:srgbClr val="EC008C"/>
                </a:solidFill>
              </a:rPr>
              <a:t>Surveys</a:t>
            </a:r>
            <a:endParaRPr lang="fr-FR" dirty="0" smtClean="0">
              <a:solidFill>
                <a:srgbClr val="EC008C"/>
              </a:solidFill>
            </a:endParaRPr>
          </a:p>
          <a:p>
            <a:r>
              <a:rPr lang="fr-FR" dirty="0" smtClean="0">
                <a:solidFill>
                  <a:srgbClr val="EC008C"/>
                </a:solidFill>
              </a:rPr>
              <a:t>Kit rentrée pour vos bénévoles</a:t>
            </a:r>
          </a:p>
          <a:p>
            <a:r>
              <a:rPr lang="fr-FR" dirty="0" smtClean="0">
                <a:solidFill>
                  <a:srgbClr val="EC008C"/>
                </a:solidFill>
              </a:rPr>
              <a:t>Encore + de </a:t>
            </a:r>
            <a:r>
              <a:rPr lang="fr-FR" dirty="0" err="1" smtClean="0">
                <a:solidFill>
                  <a:srgbClr val="EC008C"/>
                </a:solidFill>
              </a:rPr>
              <a:t>BuddySystem</a:t>
            </a:r>
            <a:r>
              <a:rPr lang="fr-FR" dirty="0" smtClean="0">
                <a:solidFill>
                  <a:srgbClr val="EC008C"/>
                </a:solidFill>
              </a:rPr>
              <a:t>, Wiki, NEM, etc.</a:t>
            </a:r>
            <a:endParaRPr lang="fr-FR" dirty="0">
              <a:solidFill>
                <a:srgbClr val="EC00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48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Our </a:t>
            </a:r>
            <a:r>
              <a:rPr lang="fr-FR" dirty="0" err="1" smtClean="0"/>
              <a:t>Partners</a:t>
            </a:r>
            <a:r>
              <a:rPr lang="fr-FR" dirty="0" smtClean="0"/>
              <a:t> &amp; </a:t>
            </a:r>
            <a:r>
              <a:rPr lang="fr-FR" dirty="0" err="1" smtClean="0"/>
              <a:t>Stakeholders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221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>
                <a:solidFill>
                  <a:srgbClr val="F47B20"/>
                </a:solidFill>
              </a:rPr>
              <a:t>Other</a:t>
            </a:r>
            <a:r>
              <a:rPr lang="fr-FR" dirty="0" smtClean="0">
                <a:solidFill>
                  <a:srgbClr val="F47B20"/>
                </a:solidFill>
              </a:rPr>
              <a:t> organisations:</a:t>
            </a:r>
            <a:endParaRPr lang="fr-FR" dirty="0">
              <a:solidFill>
                <a:srgbClr val="F47B20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371" y="4655074"/>
            <a:ext cx="2887075" cy="132632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7" y="2795713"/>
            <a:ext cx="5206598" cy="1050070"/>
          </a:xfrm>
          <a:prstGeom prst="rect">
            <a:avLst/>
          </a:prstGeom>
        </p:spPr>
      </p:pic>
      <p:pic>
        <p:nvPicPr>
          <p:cNvPr id="19458" name="Picture 2" descr="http://www.mouvement-europeen.eu/wp-content/uploads/2014/06/Logo_JE-F_HD-transpare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2" y="4382118"/>
            <a:ext cx="4412218" cy="127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www.nuitdesetudiantsdumonde.org/nem/wp-content/uploads/2013/10/avuf3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397" y="2795713"/>
            <a:ext cx="2301022" cy="92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91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47B20"/>
                </a:solidFill>
              </a:rPr>
              <a:t>Institutional </a:t>
            </a:r>
            <a:r>
              <a:rPr lang="fr-FR" dirty="0" err="1" smtClean="0">
                <a:solidFill>
                  <a:srgbClr val="F47B20"/>
                </a:solidFill>
              </a:rPr>
              <a:t>partners</a:t>
            </a:r>
            <a:r>
              <a:rPr lang="fr-FR" dirty="0" smtClean="0">
                <a:solidFill>
                  <a:srgbClr val="F47B20"/>
                </a:solidFill>
              </a:rPr>
              <a:t>:</a:t>
            </a:r>
            <a:endParaRPr lang="fr-FR" dirty="0">
              <a:solidFill>
                <a:srgbClr val="F47B20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601" y="3067143"/>
            <a:ext cx="2799197" cy="51283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573" y="2798782"/>
            <a:ext cx="2289270" cy="78489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196" y="4302418"/>
            <a:ext cx="1254204" cy="160968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45" y="2798782"/>
            <a:ext cx="1095375" cy="109537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648200"/>
            <a:ext cx="1471122" cy="102517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508" y="4309437"/>
            <a:ext cx="1175290" cy="1602668"/>
          </a:xfrm>
          <a:prstGeom prst="rect">
            <a:avLst/>
          </a:prstGeom>
        </p:spPr>
      </p:pic>
      <p:pic>
        <p:nvPicPr>
          <p:cNvPr id="31746" name="Picture 2" descr="http://www.inflexyon.fr/wp-content/uploads/sites/2/2014/01/crous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354" y="4409470"/>
            <a:ext cx="2283489" cy="150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78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47B20"/>
                </a:solidFill>
              </a:rPr>
              <a:t>Corporate &amp; Strategic </a:t>
            </a:r>
            <a:r>
              <a:rPr lang="fr-FR" dirty="0" err="1" smtClean="0">
                <a:solidFill>
                  <a:srgbClr val="F47B20"/>
                </a:solidFill>
              </a:rPr>
              <a:t>Partners</a:t>
            </a:r>
            <a:r>
              <a:rPr lang="fr-FR" dirty="0" smtClean="0">
                <a:solidFill>
                  <a:srgbClr val="F47B20"/>
                </a:solidFill>
              </a:rPr>
              <a:t>:</a:t>
            </a:r>
            <a:endParaRPr lang="fr-FR" dirty="0">
              <a:solidFill>
                <a:srgbClr val="F47B20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963" y="3059297"/>
            <a:ext cx="3276600" cy="78105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89" y="2718865"/>
            <a:ext cx="1471728" cy="1471728"/>
          </a:xfrm>
          <a:prstGeom prst="rect">
            <a:avLst/>
          </a:prstGeom>
        </p:spPr>
      </p:pic>
      <p:pic>
        <p:nvPicPr>
          <p:cNvPr id="19" name="Picture 2" descr="http://www.esn-cph.dk/sites/default/files/partners/images/uniplaces_logo1200x12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032" y="3840347"/>
            <a:ext cx="3301872" cy="330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http://www.turningevents.co.uk/wp-content/uploads/EF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341" y="4732805"/>
            <a:ext cx="2097566" cy="151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36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Contacts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49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911801"/>
            <a:ext cx="7886700" cy="4864963"/>
          </a:xfrm>
        </p:spPr>
        <p:txBody>
          <a:bodyPr>
            <a:normAutofit/>
          </a:bodyPr>
          <a:lstStyle/>
          <a:p>
            <a:pPr algn="l"/>
            <a:r>
              <a:rPr lang="en-US" sz="2400" spc="-100" dirty="0" err="1" smtClean="0">
                <a:solidFill>
                  <a:srgbClr val="00AEEF"/>
                </a:solidFill>
              </a:rPr>
              <a:t>IxESN</a:t>
            </a:r>
            <a:r>
              <a:rPr lang="en-US" sz="2400" spc="-100" dirty="0" smtClean="0">
                <a:solidFill>
                  <a:srgbClr val="00AEEF"/>
                </a:solidFill>
              </a:rPr>
              <a:t> France</a:t>
            </a:r>
            <a:r>
              <a:rPr lang="en-US" sz="2400" spc="-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2400" spc="-1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400" b="0" spc="-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2400" b="0" spc="-1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400" b="0" spc="-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23, rue de </a:t>
            </a:r>
            <a:r>
              <a:rPr lang="en-US" sz="2400" b="0" spc="-1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Dagorno</a:t>
            </a:r>
            <a:r>
              <a:rPr lang="en-US" sz="2400" b="0" spc="-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2400" b="0" spc="-1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400" b="0" spc="-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75012 Paris</a:t>
            </a:r>
            <a:r>
              <a:rPr lang="en-US" sz="2400" b="0" spc="-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2400" b="0" spc="-1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400" b="0" spc="-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FRANCE</a:t>
            </a:r>
            <a:r>
              <a:rPr lang="en-US" sz="2400" b="0" spc="-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2400" b="0" spc="-1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400" b="0" spc="-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Tel</a:t>
            </a:r>
            <a:r>
              <a:rPr lang="en-US" sz="2400" b="0" spc="-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fr-FR" sz="2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+33 9 73 87 17 </a:t>
            </a:r>
            <a:r>
              <a:rPr lang="fr-FR" sz="24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86</a:t>
            </a:r>
            <a:r>
              <a:rPr lang="en-US" sz="2400" b="0" spc="-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2400" b="0" spc="-1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400" b="0" spc="-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2400" b="0" spc="-1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400" b="0" spc="-100" dirty="0" smtClean="0">
                <a:solidFill>
                  <a:srgbClr val="00AEEF"/>
                </a:solidFill>
                <a:hlinkClick r:id="rId2"/>
              </a:rPr>
              <a:t>contact@ixesn.fr</a:t>
            </a:r>
            <a:r>
              <a:rPr lang="en-US" sz="2400" b="0" spc="-100" dirty="0" smtClean="0">
                <a:solidFill>
                  <a:srgbClr val="00AEEF"/>
                </a:solidFill>
              </a:rPr>
              <a:t/>
            </a:r>
            <a:br>
              <a:rPr lang="en-US" sz="2400" b="0" spc="-100" dirty="0" smtClean="0">
                <a:solidFill>
                  <a:srgbClr val="00AEEF"/>
                </a:solidFill>
              </a:rPr>
            </a:br>
            <a:r>
              <a:rPr lang="en-US" sz="2400" b="0" spc="-100" dirty="0" smtClean="0">
                <a:solidFill>
                  <a:srgbClr val="00AEEF"/>
                </a:solidFill>
                <a:hlinkClick r:id="rId3"/>
              </a:rPr>
              <a:t>bureau@ixesn.fr</a:t>
            </a:r>
            <a:r>
              <a:rPr lang="en-US" sz="2400" b="0" spc="-100" dirty="0" smtClean="0">
                <a:solidFill>
                  <a:srgbClr val="00AEEF"/>
                </a:solidFill>
              </a:rPr>
              <a:t/>
            </a:r>
            <a:br>
              <a:rPr lang="en-US" sz="2400" b="0" spc="-100" dirty="0" smtClean="0">
                <a:solidFill>
                  <a:srgbClr val="00AEEF"/>
                </a:solidFill>
              </a:rPr>
            </a:br>
            <a:r>
              <a:rPr lang="en-US" b="0" spc="-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b="0" spc="-1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GB" b="0" spc="-100" dirty="0"/>
          </a:p>
        </p:txBody>
      </p:sp>
      <p:sp>
        <p:nvSpPr>
          <p:cNvPr id="4" name="Rectangle 3"/>
          <p:cNvSpPr/>
          <p:nvPr/>
        </p:nvSpPr>
        <p:spPr>
          <a:xfrm>
            <a:off x="628650" y="4398234"/>
            <a:ext cx="530812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AEEF"/>
                </a:solidFill>
                <a:latin typeface="Kelson Sans" panose="02000500000000000000" pitchFamily="50" charset="0"/>
                <a:hlinkClick r:id="rId4"/>
              </a:rPr>
              <a:t>HTTP://IxESN.FR</a:t>
            </a:r>
            <a:endParaRPr lang="en-US" dirty="0" smtClean="0">
              <a:solidFill>
                <a:srgbClr val="00AEEF"/>
              </a:solidFill>
              <a:latin typeface="Kelson Sans" panose="02000500000000000000" pitchFamily="50" charset="0"/>
            </a:endParaRPr>
          </a:p>
          <a:p>
            <a:endParaRPr lang="en-US" dirty="0">
              <a:solidFill>
                <a:srgbClr val="00AEEF"/>
              </a:solidFill>
              <a:latin typeface="Kelson Sans" panose="02000500000000000000" pitchFamily="50" charset="0"/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Kelson Sans" panose="02000500000000000000" pitchFamily="50" charset="0"/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elson Sans" panose="02000500000000000000" pitchFamily="50" charset="0"/>
              </a:rPr>
              <a:t>   Facebook.com/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Kelson Sans" panose="02000500000000000000" pitchFamily="50" charset="0"/>
              </a:rPr>
              <a:t>IxESN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Kelson Sans" panose="02000500000000000000" pitchFamily="50" charset="0"/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Kelson Sans" panose="02000500000000000000" pitchFamily="50" charset="0"/>
              </a:rPr>
              <a:t> 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elson Sans" panose="02000500000000000000" pitchFamily="50" charset="0"/>
              </a:rPr>
              <a:t>  @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Kelson Sans" panose="02000500000000000000" pitchFamily="50" charset="0"/>
              </a:rPr>
              <a:t>IxESN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Kelson Sans" panose="02000500000000000000" pitchFamily="50" charset="0"/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Kelson Sans" panose="02000500000000000000" pitchFamily="50" charset="0"/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elson Sans" panose="02000500000000000000" pitchFamily="50" charset="0"/>
              </a:rPr>
              <a:t>More and more on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elson Sans" panose="02000500000000000000" pitchFamily="50" charset="0"/>
              </a:rPr>
              <a:t>…. Our Wiki!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Kelson Sans" panose="02000500000000000000" pitchFamily="50" charset="0"/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Kelson Sans" panose="02000500000000000000" pitchFamily="50" charset="0"/>
                <a:hlinkClick r:id="rId5"/>
              </a:rPr>
              <a:t>http://wiki.ixesn.fr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elson Sans" panose="02000500000000000000" pitchFamily="50" charset="0"/>
                <a:hlinkClick r:id="rId5"/>
              </a:rPr>
              <a:t>/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Kelson Sans" panose="02000500000000000000" pitchFamily="50" charset="0"/>
            </a:endParaRP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Kelson Sans" panose="02000500000000000000" pitchFamily="50" charset="0"/>
            </a:endParaRP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39" y="5021793"/>
            <a:ext cx="239151" cy="239151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25" y="5317216"/>
            <a:ext cx="244665" cy="19891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263" y="5141368"/>
            <a:ext cx="1615203" cy="142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75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4183" y="1433946"/>
            <a:ext cx="7886700" cy="4864963"/>
          </a:xfrm>
        </p:spPr>
        <p:txBody>
          <a:bodyPr>
            <a:normAutofit/>
          </a:bodyPr>
          <a:lstStyle/>
          <a:p>
            <a:r>
              <a:rPr lang="fr-FR" sz="6000" dirty="0" smtClean="0"/>
              <a:t>How to </a:t>
            </a:r>
            <a:r>
              <a:rPr lang="fr-FR" sz="6000" dirty="0" err="1" smtClean="0"/>
              <a:t>fill</a:t>
            </a:r>
            <a:r>
              <a:rPr lang="fr-FR" sz="6000" dirty="0" smtClean="0"/>
              <a:t> the gaps </a:t>
            </a:r>
            <a:r>
              <a:rPr lang="fr-FR" sz="6000" dirty="0" err="1" smtClean="0"/>
              <a:t>between</a:t>
            </a:r>
            <a:r>
              <a:rPr lang="fr-FR" sz="6000" dirty="0" smtClean="0"/>
              <a:t> local, national &amp; International </a:t>
            </a:r>
            <a:r>
              <a:rPr lang="fr-FR" sz="6000" dirty="0" err="1" smtClean="0"/>
              <a:t>levels</a:t>
            </a:r>
            <a:r>
              <a:rPr lang="fr-FR" sz="6000" dirty="0" smtClean="0"/>
              <a:t>?</a:t>
            </a:r>
            <a:endParaRPr lang="fr-FR" sz="6000" dirty="0"/>
          </a:p>
        </p:txBody>
      </p:sp>
    </p:spTree>
    <p:extLst>
      <p:ext uri="{BB962C8B-B14F-4D97-AF65-F5344CB8AC3E}">
        <p14:creationId xmlns:p14="http://schemas.microsoft.com/office/powerpoint/2010/main" val="355802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Volunteers</a:t>
            </a:r>
            <a:r>
              <a:rPr lang="fr-FR" dirty="0" smtClean="0"/>
              <a:t>: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More </a:t>
            </a:r>
            <a:r>
              <a:rPr lang="fr-FR" dirty="0" err="1" smtClean="0"/>
              <a:t>than</a:t>
            </a:r>
            <a:r>
              <a:rPr lang="fr-FR" dirty="0" smtClean="0"/>
              <a:t> 800 </a:t>
            </a:r>
            <a:r>
              <a:rPr lang="fr-FR" dirty="0" err="1" smtClean="0"/>
              <a:t>volunteers</a:t>
            </a:r>
            <a:r>
              <a:rPr lang="fr-FR" dirty="0" smtClean="0"/>
              <a:t> in 30 French Student </a:t>
            </a:r>
            <a:r>
              <a:rPr lang="fr-FR" dirty="0" err="1" smtClean="0"/>
              <a:t>Cities</a:t>
            </a:r>
            <a:endParaRPr lang="fr-FR" dirty="0" smtClean="0"/>
          </a:p>
          <a:p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reach</a:t>
            </a:r>
            <a:r>
              <a:rPr lang="fr-FR" dirty="0" smtClean="0"/>
              <a:t> more than15 000 international </a:t>
            </a:r>
            <a:r>
              <a:rPr lang="fr-FR" dirty="0" err="1" smtClean="0"/>
              <a:t>students</a:t>
            </a:r>
            <a:r>
              <a:rPr lang="fr-FR" dirty="0" smtClean="0"/>
              <a:t> </a:t>
            </a:r>
            <a:r>
              <a:rPr lang="fr-FR" dirty="0" err="1" smtClean="0"/>
              <a:t>every</a:t>
            </a:r>
            <a:r>
              <a:rPr lang="fr-FR" dirty="0" smtClean="0"/>
              <a:t> </a:t>
            </a:r>
            <a:r>
              <a:rPr lang="fr-FR" dirty="0" err="1" smtClean="0"/>
              <a:t>year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920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52" y="513497"/>
            <a:ext cx="50863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227" y="1239244"/>
            <a:ext cx="4705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52" y="2037780"/>
            <a:ext cx="44481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227" y="2835390"/>
            <a:ext cx="49244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902" y="2164449"/>
            <a:ext cx="31146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52" y="3604426"/>
            <a:ext cx="53625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227" y="4337922"/>
            <a:ext cx="36480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52" y="5032677"/>
            <a:ext cx="50006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227" y="5858231"/>
            <a:ext cx="55530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55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Internal</a:t>
            </a:r>
            <a:r>
              <a:rPr lang="fr-FR" dirty="0" smtClean="0"/>
              <a:t> Organisation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494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N_Presentation_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SN_Presentation_Template" id="{8C2D9F8E-EEC1-C949-8216-691BB7C20A96}" vid="{B23C0CB7-ACA3-2242-BF67-4B5822C1CBAC}"/>
    </a:ext>
  </a:extLst>
</a:theme>
</file>

<file path=ppt/theme/theme2.xml><?xml version="1.0" encoding="utf-8"?>
<a:theme xmlns:a="http://schemas.openxmlformats.org/drawingml/2006/main" name="Cya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SN_Presentation_Template" id="{8C2D9F8E-EEC1-C949-8216-691BB7C20A96}" vid="{58F95ED1-D381-E848-A43D-BA26F689261E}"/>
    </a:ext>
  </a:extLst>
</a:theme>
</file>

<file path=ppt/theme/theme3.xml><?xml version="1.0" encoding="utf-8"?>
<a:theme xmlns:a="http://schemas.openxmlformats.org/drawingml/2006/main" name="Gree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SN_Presentation_Template" id="{8C2D9F8E-EEC1-C949-8216-691BB7C20A96}" vid="{FB38C7B7-4A96-CB48-A8A7-E4907D62DBEB}"/>
    </a:ext>
  </a:extLst>
</a:theme>
</file>

<file path=ppt/theme/theme4.xml><?xml version="1.0" encoding="utf-8"?>
<a:theme xmlns:a="http://schemas.openxmlformats.org/drawingml/2006/main" name="Magent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SN_Presentation_Template" id="{8C2D9F8E-EEC1-C949-8216-691BB7C20A96}" vid="{9543D352-9046-C340-82A0-24CCC21CD76B}"/>
    </a:ext>
  </a:extLst>
</a:theme>
</file>

<file path=ppt/theme/theme5.xml><?xml version="1.0" encoding="utf-8"?>
<a:theme xmlns:a="http://schemas.openxmlformats.org/drawingml/2006/main" name="Dark Blu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SN_Presentation_Template" id="{8C2D9F8E-EEC1-C949-8216-691BB7C20A96}" vid="{058F1B41-6DD0-9E44-94A6-D0439E9A16B5}"/>
    </a:ext>
  </a:extLst>
</a:theme>
</file>

<file path=ppt/theme/theme6.xml><?xml version="1.0" encoding="utf-8"?>
<a:theme xmlns:a="http://schemas.openxmlformats.org/drawingml/2006/main" name="Orang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SN_Presentation_Template" id="{8C2D9F8E-EEC1-C949-8216-691BB7C20A96}" vid="{655B86D7-9111-B54D-A816-8C0BA8D67E14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ESN_Presentation_Template</Template>
  <TotalTime>7972</TotalTime>
  <Words>879</Words>
  <Application>Microsoft Office PowerPoint</Application>
  <PresentationFormat>Affichage à l'écran (4:3)</PresentationFormat>
  <Paragraphs>184</Paragraphs>
  <Slides>68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6</vt:i4>
      </vt:variant>
      <vt:variant>
        <vt:lpstr>Titres des diapositives</vt:lpstr>
      </vt:variant>
      <vt:variant>
        <vt:i4>68</vt:i4>
      </vt:variant>
    </vt:vector>
  </HeadingPairs>
  <TitlesOfParts>
    <vt:vector size="74" baseType="lpstr">
      <vt:lpstr>ESN_Presentation_Template</vt:lpstr>
      <vt:lpstr>Cyan</vt:lpstr>
      <vt:lpstr>Green</vt:lpstr>
      <vt:lpstr>Magenta</vt:lpstr>
      <vt:lpstr>Dark Blue</vt:lpstr>
      <vt:lpstr>Orange</vt:lpstr>
      <vt:lpstr>ESN France</vt:lpstr>
      <vt:lpstr>Le Réseau en quelques chiffres</vt:lpstr>
      <vt:lpstr>How many local sections do we have in France?</vt:lpstr>
      <vt:lpstr>Présentation PowerPoint</vt:lpstr>
      <vt:lpstr>Présentation PowerPoint</vt:lpstr>
      <vt:lpstr>How many volunteers?</vt:lpstr>
      <vt:lpstr>Volunteers:</vt:lpstr>
      <vt:lpstr>Présentation PowerPoint</vt:lpstr>
      <vt:lpstr>Internal Organisation</vt:lpstr>
      <vt:lpstr>Internal Organisation</vt:lpstr>
      <vt:lpstr>1. The Administrative Council</vt:lpstr>
      <vt:lpstr>The Administrative Council:</vt:lpstr>
      <vt:lpstr>Présentation PowerPoint</vt:lpstr>
      <vt:lpstr>2. The National Board</vt:lpstr>
      <vt:lpstr>The National Board</vt:lpstr>
      <vt:lpstr>Présentation PowerPoint</vt:lpstr>
      <vt:lpstr>Yoan: Communication Manager</vt:lpstr>
      <vt:lpstr>Présentation PowerPoint</vt:lpstr>
      <vt:lpstr>Rémi: Treasurer</vt:lpstr>
      <vt:lpstr>Présentation PowerPoint</vt:lpstr>
      <vt:lpstr>Corentin: National Representative</vt:lpstr>
      <vt:lpstr>Présentation PowerPoint</vt:lpstr>
      <vt:lpstr>Orianne: President</vt:lpstr>
      <vt:lpstr>Présentation PowerPoint</vt:lpstr>
      <vt:lpstr>Steven: Secretary</vt:lpstr>
      <vt:lpstr>Présentation PowerPoint</vt:lpstr>
      <vt:lpstr>Maxime: wpa</vt:lpstr>
      <vt:lpstr>Présentation PowerPoint</vt:lpstr>
      <vt:lpstr>Thomas: Vice-President</vt:lpstr>
      <vt:lpstr>The National Board:</vt:lpstr>
      <vt:lpstr>Présentation PowerPoint</vt:lpstr>
      <vt:lpstr>3. The secretariat</vt:lpstr>
      <vt:lpstr>The Secretariat:</vt:lpstr>
      <vt:lpstr>The Secretariat:</vt:lpstr>
      <vt:lpstr>4. The National Committees</vt:lpstr>
      <vt:lpstr>The National Committees:</vt:lpstr>
      <vt:lpstr>5. The National Meetings</vt:lpstr>
      <vt:lpstr>The National Platforms (NP):</vt:lpstr>
      <vt:lpstr>The National Platforms (NP):</vt:lpstr>
      <vt:lpstr>The Local Platforms (LP):</vt:lpstr>
      <vt:lpstr>The Local Platforms (LP):</vt:lpstr>
      <vt:lpstr>The Trainings:</vt:lpstr>
      <vt:lpstr>The French &amp; German Section Meeting:</vt:lpstr>
      <vt:lpstr>6. The Local Representatives</vt:lpstr>
      <vt:lpstr>The Local Representatives</vt:lpstr>
      <vt:lpstr>Our Projects &amp; Tools</vt:lpstr>
      <vt:lpstr>Présentation PowerPoint</vt:lpstr>
      <vt:lpstr>Tickets pour le monde Campaign:</vt:lpstr>
      <vt:lpstr>Présentation PowerPoint</vt:lpstr>
      <vt:lpstr>Présentation PowerPoint</vt:lpstr>
      <vt:lpstr>BuddySystem:</vt:lpstr>
      <vt:lpstr>Présentation PowerPoint</vt:lpstr>
      <vt:lpstr>Pallo Déchaîné:</vt:lpstr>
      <vt:lpstr>Présentation PowerPoint</vt:lpstr>
      <vt:lpstr>Présentation PowerPoint</vt:lpstr>
      <vt:lpstr>Nuit des étudiants du Monde (NEM):</vt:lpstr>
      <vt:lpstr>Wiki ESN France</vt:lpstr>
      <vt:lpstr>Module bénévole</vt:lpstr>
      <vt:lpstr>Logo Inserter:</vt:lpstr>
      <vt:lpstr>Section in the Spotlight</vt:lpstr>
      <vt:lpstr>Bientôt dans vos assos:</vt:lpstr>
      <vt:lpstr>Our Partners &amp; Stakeholders</vt:lpstr>
      <vt:lpstr>Other organisations:</vt:lpstr>
      <vt:lpstr>Institutional partners:</vt:lpstr>
      <vt:lpstr>Corporate &amp; Strategic Partners:</vt:lpstr>
      <vt:lpstr>Contacts</vt:lpstr>
      <vt:lpstr>IxESN France  23, rue de Dagorno 75012 Paris FRANCE Tel. +33 9 73 87 17 86  contact@ixesn.fr bureau@ixesn.fr  </vt:lpstr>
      <vt:lpstr>How to fill the gaps between local, national &amp; International levels?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State of Communication Gaffar Rampage for CNR Novi Sad 2015</dc:title>
  <dc:creator>Gaffar Rampage</dc:creator>
  <cp:lastModifiedBy>Thomas</cp:lastModifiedBy>
  <cp:revision>75</cp:revision>
  <dcterms:created xsi:type="dcterms:W3CDTF">2015-09-15T17:48:37Z</dcterms:created>
  <dcterms:modified xsi:type="dcterms:W3CDTF">2016-02-26T09:06:45Z</dcterms:modified>
</cp:coreProperties>
</file>