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3"/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858000" cx="9144000"/>
  <p:notesSz cx="6858000" cy="9144000"/>
  <p:embeddedFontLst>
    <p:embeddedFont>
      <p:font typeface="Lato"/>
      <p:regular r:id="rId42"/>
      <p:bold r:id="rId43"/>
      <p:italic r:id="rId44"/>
      <p:boldItalic r:id="rId45"/>
    </p:embeddedFont>
    <p:embeddedFont>
      <p:font typeface="Lato Black"/>
      <p:bold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Lato-regular.fnt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Lato-italic.fntdata"/><Relationship Id="rId21" Type="http://schemas.openxmlformats.org/officeDocument/2006/relationships/slide" Target="slides/slide16.xml"/><Relationship Id="rId43" Type="http://schemas.openxmlformats.org/officeDocument/2006/relationships/font" Target="fonts/Lato-bold.fntdata"/><Relationship Id="rId24" Type="http://schemas.openxmlformats.org/officeDocument/2006/relationships/slide" Target="slides/slide19.xml"/><Relationship Id="rId46" Type="http://schemas.openxmlformats.org/officeDocument/2006/relationships/font" Target="fonts/LatoBlack-bold.fntdata"/><Relationship Id="rId23" Type="http://schemas.openxmlformats.org/officeDocument/2006/relationships/slide" Target="slides/slide18.xml"/><Relationship Id="rId45" Type="http://schemas.openxmlformats.org/officeDocument/2006/relationships/font" Target="fonts/Lato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LatoBlack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678ea0178_6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678ea0178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4678ea0178_6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43d7d784a_1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43d7d784a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443d7d784a_1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43d7d784a_1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43d7d784a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443d7d784a_1_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43d7d784a_1_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443d7d784a_1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443d7d784a_1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6732e2f20_2_1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46732e2f20_2_18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6732e2f20_2_1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46732e2f20_2_1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68ecbe5c2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de la part des associations </a:t>
            </a:r>
            <a:endParaRPr/>
          </a:p>
        </p:txBody>
      </p:sp>
      <p:sp>
        <p:nvSpPr>
          <p:cNvPr id="285" name="Google Shape;285;g468ecbe5c2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4439d55ff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44439d55ff_2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678ea0178_6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4678ea0178_6_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6732e2f20_2_2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46732e2f20_2_2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6732e2f20_2_2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46732e2f20_2_2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6732e2f20_2_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46732e2f20_2_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46732e2f20_2_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6732e2f20_2_2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46732e2f20_2_2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6732e2f20_2_2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à voir </a:t>
            </a:r>
            <a:endParaRPr/>
          </a:p>
        </p:txBody>
      </p:sp>
      <p:sp>
        <p:nvSpPr>
          <p:cNvPr id="334" name="Google Shape;334;g46732e2f20_2_2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6732e2f20_2_2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46732e2f20_2_2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6732e2f20_2_2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à voir </a:t>
            </a:r>
            <a:endParaRPr/>
          </a:p>
        </p:txBody>
      </p:sp>
      <p:sp>
        <p:nvSpPr>
          <p:cNvPr id="366" name="Google Shape;366;g46732e2f20_2_2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678ea0178_6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4678ea0178_6_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6732e2f20_2_2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ajouter pour le final: t-shirt ESN France </a:t>
            </a:r>
            <a:endParaRPr/>
          </a:p>
        </p:txBody>
      </p:sp>
      <p:sp>
        <p:nvSpPr>
          <p:cNvPr id="380" name="Google Shape;380;g46732e2f20_2_2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6732e2f20_2_2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46732e2f20_2_2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46732e2f20_2_2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46732e2f20_2_2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68ecbe5c2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468ecbe5c2_0_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68ecbe5c2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468ecbe5c2_0_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3d7d784a_3_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443d7d784a_3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443d7d784a_3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68ecbe5c2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468ecbe5c2_0_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468ecbe5c2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468ecbe5c2_0_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468ecbe5c2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468ecbe5c2_0_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468ecbe5c2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468ecbe5c2_0_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45964212b6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45964212b6_0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45964212b6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45964212b6_0_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43d7d784a_3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443d7d784a_3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43d7d784a_3_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443d7d784a_3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443d7d784a_3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43d7d784a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43d7d784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443d7d784a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6732e2f20_2_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46732e2f20_2_1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6732e2f20_2_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46732e2f20_2_1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43d7d784a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43d7d784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443d7d784a_1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43d7d784a_1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43d7d784a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443d7d784a_1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type="ctrTitle"/>
          </p:nvPr>
        </p:nvSpPr>
        <p:spPr>
          <a:xfrm>
            <a:off x="685800" y="1772816"/>
            <a:ext cx="7772400" cy="177873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5777"/>
              </a:buClr>
              <a:buSzPts val="1400"/>
              <a:buFont typeface="Cambria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1331640" y="3573016"/>
            <a:ext cx="6400800" cy="10576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Calibri"/>
              <a:buNone/>
              <a:defRPr/>
            </a:lvl1pPr>
            <a:lvl2pPr indent="0" lvl="1" marL="457200" marR="0" rtl="0" algn="ctr">
              <a:spcBef>
                <a:spcPts val="52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2pPr>
            <a:lvl3pPr indent="0" lvl="2" marL="914400" marR="0" rtl="0" algn="ctr">
              <a:spcBef>
                <a:spcPts val="44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593199" y="6610799"/>
            <a:ext cx="6206976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2195736" y="6610799"/>
            <a:ext cx="383747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 Points">
  <p:cSld name="Bullet Poin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Full" showMasterSp="0">
  <p:cSld name="Picture Full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" type="subTitle"/>
          </p:nvPr>
        </p:nvSpPr>
        <p:spPr>
          <a:xfrm>
            <a:off x="0" y="5592727"/>
            <a:ext cx="9144000" cy="1265274"/>
          </a:xfrm>
          <a:prstGeom prst="rect">
            <a:avLst/>
          </a:prstGeom>
          <a:solidFill>
            <a:srgbClr val="00AEEF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None/>
              <a:defRPr b="0" i="0" sz="20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Arial"/>
              <a:buNone/>
              <a:defRPr b="0" i="0" sz="18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act" showMasterSp="0">
  <p:cSld name="Contac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/>
          <p:cNvPicPr preferRelativeResize="0"/>
          <p:nvPr/>
        </p:nvPicPr>
        <p:blipFill rotWithShape="1">
          <a:blip r:embed="rId2">
            <a:alphaModFix amt="8000"/>
          </a:blip>
          <a:srcRect b="0" l="0" r="0" t="0"/>
          <a:stretch/>
        </p:blipFill>
        <p:spPr>
          <a:xfrm>
            <a:off x="0" y="0"/>
            <a:ext cx="9143999" cy="706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899" y="6776198"/>
            <a:ext cx="9286043" cy="28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7540" y="1242876"/>
            <a:ext cx="3863938" cy="167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899" y="6776198"/>
            <a:ext cx="9286043" cy="28399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>
            <p:ph idx="1" type="body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191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Char char="•"/>
              <a:defRPr b="1" i="0" sz="2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4"/>
          <p:cNvSpPr txBox="1"/>
          <p:nvPr>
            <p:ph idx="2" type="body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191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Char char="•"/>
              <a:defRPr b="1" i="0" sz="2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4"/>
          <p:cNvSpPr txBox="1"/>
          <p:nvPr>
            <p:ph type="title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" name="Google Shape;85;p14"/>
          <p:cNvSpPr txBox="1"/>
          <p:nvPr>
            <p:ph idx="3" type="subTitle"/>
          </p:nvPr>
        </p:nvSpPr>
        <p:spPr>
          <a:xfrm>
            <a:off x="643080" y="4477702"/>
            <a:ext cx="7891200" cy="568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4800"/>
              <a:buFont typeface="Arial"/>
              <a:buNone/>
              <a:defRPr b="0" i="1" sz="32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None/>
              <a:defRPr b="0" i="0" sz="20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Arial"/>
              <a:buNone/>
              <a:defRPr b="0" i="0" sz="18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Right" showMasterSp="0">
  <p:cSld name="Picture Righ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2">
            <a:alphaModFix amt="8000"/>
          </a:blip>
          <a:srcRect b="0" l="0" r="0" t="0"/>
          <a:stretch/>
        </p:blipFill>
        <p:spPr>
          <a:xfrm>
            <a:off x="0" y="0"/>
            <a:ext cx="9143999" cy="706019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/>
          <p:nvPr>
            <p:ph idx="2" type="pic"/>
          </p:nvPr>
        </p:nvSpPr>
        <p:spPr>
          <a:xfrm>
            <a:off x="4572000" y="0"/>
            <a:ext cx="4572000" cy="69005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899" y="6776198"/>
            <a:ext cx="9286043" cy="283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Left" showMasterSp="0">
  <p:cSld name="Picture Lef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2">
            <a:alphaModFix amt="8000"/>
          </a:blip>
          <a:srcRect b="0" l="0" r="0" t="0"/>
          <a:stretch/>
        </p:blipFill>
        <p:spPr>
          <a:xfrm>
            <a:off x="0" y="0"/>
            <a:ext cx="9143999" cy="706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0" y="-1"/>
            <a:ext cx="9144000" cy="690053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>
            <p:ph idx="2" type="pic"/>
          </p:nvPr>
        </p:nvSpPr>
        <p:spPr>
          <a:xfrm>
            <a:off x="0" y="0"/>
            <a:ext cx="4572000" cy="69005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7"/>
          <p:cNvSpPr txBox="1"/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899" y="6776198"/>
            <a:ext cx="9286043" cy="283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2195736" y="197768"/>
            <a:ext cx="6696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457200" y="1340768"/>
            <a:ext cx="8363272" cy="49685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52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>
              <a:spcBef>
                <a:spcPts val="44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2593199" y="6610799"/>
            <a:ext cx="6206976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2195736" y="6610799"/>
            <a:ext cx="383747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722313" y="4167187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722313" y="26670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 algn="r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Calibri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2pPr>
            <a:lvl3pPr indent="-228600" lvl="2" marL="1371600" rtl="0">
              <a:spcBef>
                <a:spcPts val="44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Clr>
                <a:srgbClr val="959595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2593199" y="6610799"/>
            <a:ext cx="6206976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2195736" y="6610799"/>
            <a:ext cx="383747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2195736" y="197768"/>
            <a:ext cx="6696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82B3"/>
              </a:buClr>
              <a:buSzPts val="1400"/>
              <a:buFont typeface="Cambr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52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>
              <a:spcBef>
                <a:spcPts val="44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52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>
              <a:spcBef>
                <a:spcPts val="44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2593199" y="6610799"/>
            <a:ext cx="6206976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2195736" y="6610799"/>
            <a:ext cx="383747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52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>
              <a:spcBef>
                <a:spcPts val="44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60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indent="-228600" lvl="2" marL="1371600" rtl="0">
              <a:spcBef>
                <a:spcPts val="44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2593199" y="6610799"/>
            <a:ext cx="6206976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2195736" y="6610799"/>
            <a:ext cx="383747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>
  <p:cSld name="Picture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2593199" y="6610799"/>
            <a:ext cx="6206976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2195736" y="6610799"/>
            <a:ext cx="383747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1792288" y="5670574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7"/>
          <p:cNvSpPr/>
          <p:nvPr>
            <p:ph idx="2" type="pic"/>
          </p:nvPr>
        </p:nvSpPr>
        <p:spPr>
          <a:xfrm>
            <a:off x="1517968" y="1124744"/>
            <a:ext cx="6035040" cy="45262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9899" y="6776198"/>
            <a:ext cx="9286043" cy="28399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/>
          <p:nvPr>
            <p:ph idx="1" type="subTitle"/>
          </p:nvPr>
        </p:nvSpPr>
        <p:spPr>
          <a:xfrm>
            <a:off x="643080" y="4801656"/>
            <a:ext cx="78912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4800"/>
              <a:buFont typeface="Arial"/>
              <a:buNone/>
              <a:defRPr b="0" i="1" sz="32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None/>
              <a:defRPr b="0" i="0" sz="20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Arial"/>
              <a:buNone/>
              <a:defRPr b="0" i="0" sz="18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Content">
  <p:cSld name="Text Conte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/>
          <p:cNvPicPr preferRelativeResize="0"/>
          <p:nvPr/>
        </p:nvPicPr>
        <p:blipFill rotWithShape="1">
          <a:blip r:embed="rId2">
            <a:alphaModFix amt="8000"/>
          </a:blip>
          <a:srcRect b="0" l="0" r="0" t="0"/>
          <a:stretch/>
        </p:blipFill>
        <p:spPr>
          <a:xfrm>
            <a:off x="0" y="0"/>
            <a:ext cx="9143999" cy="706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899" y="6776198"/>
            <a:ext cx="9286043" cy="283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6.xml"/><Relationship Id="rId9" Type="http://schemas.openxmlformats.org/officeDocument/2006/relationships/slideLayout" Target="../slideLayouts/slideLayout5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image" Target="../media/image8.jpg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-5848"/>
            <a:ext cx="9158475" cy="338504"/>
          </a:xfrm>
          <a:prstGeom prst="rect">
            <a:avLst/>
          </a:prstGeom>
          <a:gradFill>
            <a:gsLst>
              <a:gs pos="0">
                <a:srgbClr val="00A3E0"/>
              </a:gs>
              <a:gs pos="100000">
                <a:srgbClr val="00A2E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5849"/>
            <a:ext cx="9151797" cy="6863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josefin\PPT2\ppt\quarter.png"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2361" y="5511886"/>
            <a:ext cx="1346114" cy="13461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>
            <p:ph type="title"/>
          </p:nvPr>
        </p:nvSpPr>
        <p:spPr>
          <a:xfrm>
            <a:off x="2195736" y="197768"/>
            <a:ext cx="6696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82B3"/>
              </a:buClr>
              <a:buSzPts val="1400"/>
              <a:buFont typeface="Cambria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457200" y="1340768"/>
            <a:ext cx="8363272" cy="49685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Calibri"/>
              <a:buChar char="•"/>
              <a:defRPr/>
            </a:lvl1pPr>
            <a:lvl2pPr indent="-3175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/>
            </a:lvl2pPr>
            <a:lvl3pPr indent="-317500" lvl="2" marL="1371600" marR="0" rtl="0" algn="l">
              <a:spcBef>
                <a:spcPts val="44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  <a:defRPr/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/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/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2593199" y="6610799"/>
            <a:ext cx="6206976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2195736" y="6610799"/>
            <a:ext cx="383747" cy="144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descr="C:\Users\ExternalRelations\Desktop\_logoESN.png" id="17" name="Google Shape;1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822" y="104056"/>
            <a:ext cx="1433982" cy="6579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 rotWithShape="1">
          <a:blip r:embed="rId1">
            <a:alphaModFix amt="8000"/>
          </a:blip>
          <a:srcRect b="0" l="0" r="0" t="0"/>
          <a:stretch/>
        </p:blipFill>
        <p:spPr>
          <a:xfrm>
            <a:off x="0" y="0"/>
            <a:ext cx="9143999" cy="706019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EEF"/>
              </a:buClr>
              <a:buSzPts val="6600"/>
              <a:buFont typeface="Arial"/>
              <a:buNone/>
              <a:defRPr b="0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9899" y="6776198"/>
            <a:ext cx="9286043" cy="28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000" y="0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180000"/>
            <a:ext cx="165600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rPr>
              <a:t>www.esn.org</a:t>
            </a:r>
            <a:endParaRPr b="0" i="0" sz="1800" u="none" cap="none" strike="noStrike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25.png"/><Relationship Id="rId7" Type="http://schemas.openxmlformats.org/officeDocument/2006/relationships/image" Target="../media/image32.png"/><Relationship Id="rId8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iki.esn.or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1297375" y="1637400"/>
            <a:ext cx="6563400" cy="3576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1269225" y="1637400"/>
            <a:ext cx="1893300" cy="16689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 rot="10800000">
            <a:off x="5784975" y="3762000"/>
            <a:ext cx="2089800" cy="1472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 rot="5400000">
            <a:off x="6058575" y="1525200"/>
            <a:ext cx="1739100" cy="18933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C008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 rot="-5400000">
            <a:off x="1248225" y="3762000"/>
            <a:ext cx="1514700" cy="14727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C008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/>
        </p:nvSpPr>
        <p:spPr>
          <a:xfrm>
            <a:off x="2854075" y="3096000"/>
            <a:ext cx="34500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0084FF"/>
                </a:solidFill>
                <a:latin typeface="Lato"/>
                <a:ea typeface="Lato"/>
                <a:cs typeface="Lato"/>
                <a:sym typeface="Lato"/>
              </a:rPr>
              <a:t>LOGO UPDATE</a:t>
            </a:r>
            <a:endParaRPr b="1" sz="3600">
              <a:solidFill>
                <a:srgbClr val="0084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b="0" l="3608" r="64737" t="0"/>
          <a:stretch/>
        </p:blipFill>
        <p:spPr>
          <a:xfrm>
            <a:off x="805900" y="1275813"/>
            <a:ext cx="1531946" cy="16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4">
            <a:alphaModFix/>
          </a:blip>
          <a:srcRect b="0" l="2060" r="64222" t="0"/>
          <a:stretch/>
        </p:blipFill>
        <p:spPr>
          <a:xfrm>
            <a:off x="6736400" y="4640100"/>
            <a:ext cx="1599778" cy="164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 rotWithShape="1">
          <a:blip r:embed="rId5">
            <a:alphaModFix/>
          </a:blip>
          <a:srcRect b="0" l="2439" r="64505" t="0"/>
          <a:stretch/>
        </p:blipFill>
        <p:spPr>
          <a:xfrm>
            <a:off x="6736400" y="2950011"/>
            <a:ext cx="1599774" cy="16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6229" y="2836425"/>
            <a:ext cx="2389731" cy="20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 rotWithShape="1">
          <a:blip r:embed="rId7">
            <a:alphaModFix/>
          </a:blip>
          <a:srcRect b="0" l="2525" r="63393" t="0"/>
          <a:stretch/>
        </p:blipFill>
        <p:spPr>
          <a:xfrm>
            <a:off x="722750" y="3081075"/>
            <a:ext cx="1698246" cy="16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8">
            <a:alphaModFix/>
          </a:blip>
          <a:srcRect b="0" l="7595" r="64965" t="0"/>
          <a:stretch/>
        </p:blipFill>
        <p:spPr>
          <a:xfrm>
            <a:off x="831700" y="4739337"/>
            <a:ext cx="1327958" cy="16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9">
            <a:alphaModFix/>
          </a:blip>
          <a:srcRect b="0" l="6595" r="63803" t="0"/>
          <a:stretch/>
        </p:blipFill>
        <p:spPr>
          <a:xfrm>
            <a:off x="6833600" y="1291725"/>
            <a:ext cx="1405377" cy="16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0" y="255475"/>
            <a:ext cx="91440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THE REBRANDING TEAM</a:t>
            </a:r>
            <a:endParaRPr b="1" sz="36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/>
        </p:nvSpPr>
        <p:spPr>
          <a:xfrm>
            <a:off x="0" y="255475"/>
            <a:ext cx="91440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THE REBRANDING TEAM</a:t>
            </a:r>
            <a:endParaRPr b="1" sz="36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410575" y="1289475"/>
            <a:ext cx="8272200" cy="44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8"/>
          <p:cNvSpPr txBox="1"/>
          <p:nvPr>
            <p:ph idx="4294967295" type="body"/>
          </p:nvPr>
        </p:nvSpPr>
        <p:spPr>
          <a:xfrm>
            <a:off x="410575" y="2141600"/>
            <a:ext cx="85230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588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C143"/>
              </a:buClr>
              <a:buSzPts val="3000"/>
              <a:buFont typeface="Arial"/>
              <a:buChar char="❖"/>
            </a:pPr>
            <a:r>
              <a:rPr b="1" lang="fr-FR" sz="30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Création de mockups pour les Plateformes Régionales</a:t>
            </a:r>
            <a:endParaRPr b="1" sz="30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5588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C143"/>
              </a:buClr>
              <a:buSzPts val="3000"/>
              <a:buFont typeface="Lato"/>
              <a:buChar char="❖"/>
            </a:pPr>
            <a:r>
              <a:rPr b="1" lang="fr-FR" sz="30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Analyse des consultations précédentes et de celles en cours</a:t>
            </a:r>
            <a:endParaRPr b="1" sz="30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5588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C143"/>
              </a:buClr>
              <a:buSzPts val="3000"/>
              <a:buFont typeface="Lato"/>
              <a:buChar char="❖"/>
            </a:pPr>
            <a:r>
              <a:rPr b="1" lang="fr-FR" sz="30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Création d’une Wiki page (</a:t>
            </a:r>
            <a:r>
              <a:rPr b="1" lang="fr-FR" sz="3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wiki.esn.org</a:t>
            </a:r>
            <a:r>
              <a:rPr b="1" lang="fr-FR" sz="30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b="1" sz="30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5588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C143"/>
              </a:buClr>
              <a:buSzPts val="3000"/>
              <a:buFont typeface="Lato"/>
              <a:buChar char="❖"/>
            </a:pPr>
            <a:r>
              <a:rPr b="1" lang="fr-FR" sz="30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Appui sur la communication avec le réseau</a:t>
            </a:r>
            <a:endParaRPr b="1" sz="30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5588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C143"/>
              </a:buClr>
              <a:buSzPts val="3000"/>
              <a:buFont typeface="Lato"/>
              <a:buChar char="❖"/>
            </a:pPr>
            <a:r>
              <a:rPr b="1" lang="fr-FR" sz="30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Rédaction de documents officiels</a:t>
            </a:r>
            <a:endParaRPr b="1" sz="30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-699000" y="1441875"/>
            <a:ext cx="53472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EC008C"/>
                </a:solidFill>
                <a:latin typeface="Lato"/>
                <a:ea typeface="Lato"/>
                <a:cs typeface="Lato"/>
                <a:sym typeface="Lato"/>
              </a:rPr>
              <a:t>Missions</a:t>
            </a:r>
            <a:endParaRPr b="1" sz="3600">
              <a:solidFill>
                <a:srgbClr val="EC008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/>
        </p:nvSpPr>
        <p:spPr>
          <a:xfrm>
            <a:off x="1913209" y="736837"/>
            <a:ext cx="2977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CNR Riga</a:t>
            </a:r>
            <a:endParaRPr b="1" sz="2000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Septembre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1156857" y="1498473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3320601" y="1498473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5551869" y="1498473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267821" y="736837"/>
            <a:ext cx="1938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CS7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Septembre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29"/>
          <p:cNvCxnSpPr/>
          <p:nvPr/>
        </p:nvCxnSpPr>
        <p:spPr>
          <a:xfrm rot="10800000">
            <a:off x="1337538" y="1592287"/>
            <a:ext cx="199560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29"/>
          <p:cNvCxnSpPr/>
          <p:nvPr/>
        </p:nvCxnSpPr>
        <p:spPr>
          <a:xfrm rot="10800000">
            <a:off x="3484093" y="1595969"/>
            <a:ext cx="209370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7" name="Google Shape;237;p29"/>
          <p:cNvSpPr txBox="1"/>
          <p:nvPr/>
        </p:nvSpPr>
        <p:spPr>
          <a:xfrm>
            <a:off x="6769527" y="736837"/>
            <a:ext cx="2238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CND Bucharest</a:t>
            </a:r>
            <a:endParaRPr b="1" sz="2000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Décembre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6652356" y="3595658"/>
            <a:ext cx="2355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CNR February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Février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4181700" y="736825"/>
            <a:ext cx="2709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Plateformes Régionales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Octobre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9"/>
          <p:cNvSpPr/>
          <p:nvPr/>
        </p:nvSpPr>
        <p:spPr>
          <a:xfrm>
            <a:off x="7799770" y="1502707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29"/>
          <p:cNvCxnSpPr/>
          <p:nvPr/>
        </p:nvCxnSpPr>
        <p:spPr>
          <a:xfrm rot="10800000">
            <a:off x="5731994" y="1595969"/>
            <a:ext cx="209370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2" name="Google Shape;242;p29"/>
          <p:cNvSpPr/>
          <p:nvPr/>
        </p:nvSpPr>
        <p:spPr>
          <a:xfrm>
            <a:off x="7111131" y="1595969"/>
            <a:ext cx="1735500" cy="1846200"/>
          </a:xfrm>
          <a:prstGeom prst="arc">
            <a:avLst>
              <a:gd fmla="val 16200000" name="adj1"/>
              <a:gd fmla="val 5422918" name="adj2"/>
            </a:avLst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9"/>
          <p:cNvSpPr/>
          <p:nvPr/>
        </p:nvSpPr>
        <p:spPr>
          <a:xfrm>
            <a:off x="7804004" y="3348440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4" name="Google Shape;244;p29"/>
          <p:cNvCxnSpPr/>
          <p:nvPr/>
        </p:nvCxnSpPr>
        <p:spPr>
          <a:xfrm rot="10800000">
            <a:off x="5736228" y="3441702"/>
            <a:ext cx="209370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5" name="Google Shape;245;p29"/>
          <p:cNvSpPr/>
          <p:nvPr/>
        </p:nvSpPr>
        <p:spPr>
          <a:xfrm>
            <a:off x="4087188" y="1864272"/>
            <a:ext cx="30930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Consultations &amp; </a:t>
            </a: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ajustements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9"/>
          <p:cNvSpPr/>
          <p:nvPr/>
        </p:nvSpPr>
        <p:spPr>
          <a:xfrm>
            <a:off x="1143536" y="1860463"/>
            <a:ext cx="22974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beginning 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p29"/>
          <p:cNvCxnSpPr/>
          <p:nvPr/>
        </p:nvCxnSpPr>
        <p:spPr>
          <a:xfrm rot="10800000">
            <a:off x="27957" y="1584787"/>
            <a:ext cx="1128900" cy="750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8" name="Google Shape;248;p29"/>
          <p:cNvSpPr/>
          <p:nvPr/>
        </p:nvSpPr>
        <p:spPr>
          <a:xfrm>
            <a:off x="5551869" y="3379102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7AC14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9"/>
          <p:cNvSpPr txBox="1"/>
          <p:nvPr/>
        </p:nvSpPr>
        <p:spPr>
          <a:xfrm>
            <a:off x="4376492" y="3595058"/>
            <a:ext cx="2514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AGM Thessaloniki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Avril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0" name="Google Shape;250;p29"/>
          <p:cNvCxnSpPr/>
          <p:nvPr/>
        </p:nvCxnSpPr>
        <p:spPr>
          <a:xfrm rot="10800000">
            <a:off x="3484092" y="3441702"/>
            <a:ext cx="209370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1" name="Google Shape;251;p29"/>
          <p:cNvSpPr/>
          <p:nvPr/>
        </p:nvSpPr>
        <p:spPr>
          <a:xfrm>
            <a:off x="3333903" y="3379102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9"/>
          <p:cNvSpPr txBox="1"/>
          <p:nvPr/>
        </p:nvSpPr>
        <p:spPr>
          <a:xfrm>
            <a:off x="2158526" y="3595058"/>
            <a:ext cx="2514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Handover 2018/19</a:t>
            </a:r>
            <a:endParaRPr b="1" sz="2000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Juillet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7292363" y="2911138"/>
            <a:ext cx="10668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Proposition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9"/>
          <p:cNvSpPr/>
          <p:nvPr/>
        </p:nvSpPr>
        <p:spPr>
          <a:xfrm>
            <a:off x="5100320" y="2911138"/>
            <a:ext cx="10668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Vote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5" name="Google Shape;255;p29"/>
          <p:cNvCxnSpPr/>
          <p:nvPr/>
        </p:nvCxnSpPr>
        <p:spPr>
          <a:xfrm rot="10800000">
            <a:off x="1226901" y="3441702"/>
            <a:ext cx="209370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6" name="Google Shape;256;p29"/>
          <p:cNvSpPr/>
          <p:nvPr/>
        </p:nvSpPr>
        <p:spPr>
          <a:xfrm>
            <a:off x="1096520" y="3361446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9"/>
          <p:cNvSpPr/>
          <p:nvPr/>
        </p:nvSpPr>
        <p:spPr>
          <a:xfrm flipH="1">
            <a:off x="121675" y="3458950"/>
            <a:ext cx="1854900" cy="1872000"/>
          </a:xfrm>
          <a:prstGeom prst="arc">
            <a:avLst>
              <a:gd fmla="val 16200000" name="adj1"/>
              <a:gd fmla="val 5422918" name="adj2"/>
            </a:avLst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402500" y="3575825"/>
            <a:ext cx="1938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b="1" baseline="30000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° </a:t>
            </a: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Anniversaire</a:t>
            </a:r>
            <a:endParaRPr b="1" sz="2000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Octobre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21745" y="5495391"/>
            <a:ext cx="2313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AGM 2020</a:t>
            </a:r>
            <a:endParaRPr b="1" sz="2000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Avril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9"/>
          <p:cNvSpPr/>
          <p:nvPr/>
        </p:nvSpPr>
        <p:spPr>
          <a:xfrm>
            <a:off x="785077" y="2911138"/>
            <a:ext cx="29775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Période de grâce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9"/>
          <p:cNvSpPr/>
          <p:nvPr/>
        </p:nvSpPr>
        <p:spPr>
          <a:xfrm>
            <a:off x="1111928" y="5245446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1852249" y="5502539"/>
            <a:ext cx="2977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Handover 2019/20</a:t>
            </a:r>
            <a:endParaRPr b="1" sz="2000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Juillet 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9"/>
          <p:cNvSpPr/>
          <p:nvPr/>
        </p:nvSpPr>
        <p:spPr>
          <a:xfrm>
            <a:off x="3259641" y="5235975"/>
            <a:ext cx="163500" cy="169200"/>
          </a:xfrm>
          <a:prstGeom prst="ellipse">
            <a:avLst/>
          </a:prstGeom>
          <a:noFill/>
          <a:ln cap="flat" cmpd="sng" w="57150">
            <a:solidFill>
              <a:srgbClr val="7AC14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29"/>
          <p:cNvCxnSpPr/>
          <p:nvPr/>
        </p:nvCxnSpPr>
        <p:spPr>
          <a:xfrm rot="10800000">
            <a:off x="1276578" y="5329789"/>
            <a:ext cx="199560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29"/>
          <p:cNvCxnSpPr/>
          <p:nvPr/>
        </p:nvCxnSpPr>
        <p:spPr>
          <a:xfrm rot="10800000">
            <a:off x="3423280" y="5333471"/>
            <a:ext cx="5802000" cy="0"/>
          </a:xfrm>
          <a:prstGeom prst="straightConnector1">
            <a:avLst/>
          </a:prstGeom>
          <a:noFill/>
          <a:ln cap="flat" cmpd="sng" w="57150">
            <a:solidFill>
              <a:srgbClr val="7AC14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6" name="Google Shape;266;p29"/>
          <p:cNvSpPr/>
          <p:nvPr/>
        </p:nvSpPr>
        <p:spPr>
          <a:xfrm>
            <a:off x="780801" y="4780200"/>
            <a:ext cx="16371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Période de grâce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2714611" y="4780205"/>
            <a:ext cx="13656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Adoption totale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/>
          <p:nvPr/>
        </p:nvSpPr>
        <p:spPr>
          <a:xfrm>
            <a:off x="715250" y="2584050"/>
            <a:ext cx="7797600" cy="168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0"/>
          <p:cNvSpPr/>
          <p:nvPr/>
        </p:nvSpPr>
        <p:spPr>
          <a:xfrm>
            <a:off x="589050" y="2229950"/>
            <a:ext cx="7965900" cy="883500"/>
          </a:xfrm>
          <a:prstGeom prst="rect">
            <a:avLst/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"/>
          <p:cNvSpPr txBox="1"/>
          <p:nvPr>
            <p:ph type="title"/>
          </p:nvPr>
        </p:nvSpPr>
        <p:spPr>
          <a:xfrm>
            <a:off x="674450" y="3113450"/>
            <a:ext cx="78792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</a:pPr>
            <a:r>
              <a:rPr lang="fr-FR" sz="3600">
                <a:latin typeface="Lato"/>
                <a:ea typeface="Lato"/>
                <a:cs typeface="Lato"/>
                <a:sym typeface="Lato"/>
              </a:rPr>
              <a:t>Pourquoi avoir un nouveau logo ?</a:t>
            </a:r>
            <a:endParaRPr i="0" sz="3600" u="none" cap="none" strike="noStrike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30"/>
          <p:cNvSpPr/>
          <p:nvPr/>
        </p:nvSpPr>
        <p:spPr>
          <a:xfrm>
            <a:off x="631100" y="4123250"/>
            <a:ext cx="7965900" cy="883500"/>
          </a:xfrm>
          <a:prstGeom prst="rect">
            <a:avLst/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/>
          <p:nvPr/>
        </p:nvSpPr>
        <p:spPr>
          <a:xfrm>
            <a:off x="2179675" y="281625"/>
            <a:ext cx="53433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38100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1"/>
          <p:cNvSpPr txBox="1"/>
          <p:nvPr>
            <p:ph type="title"/>
          </p:nvPr>
        </p:nvSpPr>
        <p:spPr>
          <a:xfrm>
            <a:off x="2718325" y="281625"/>
            <a:ext cx="42660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4400"/>
              <a:buFont typeface="Arial"/>
              <a:buNone/>
            </a:pPr>
            <a:r>
              <a:rPr lang="fr-FR">
                <a:solidFill>
                  <a:srgbClr val="2E3192"/>
                </a:solidFill>
              </a:rPr>
              <a:t>Bilan</a:t>
            </a:r>
            <a:r>
              <a:rPr b="1" i="0" lang="fr-FR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FR" sz="4400" u="none" cap="none" strike="noStrike">
                <a:solidFill>
                  <a:srgbClr val="EC008C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1" i="0" lang="fr-FR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rPr>
              <a:t> general</a:t>
            </a:r>
            <a:endParaRPr b="1" i="0" sz="4400" u="none" cap="none" strike="noStrike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1"/>
          <p:cNvSpPr txBox="1"/>
          <p:nvPr>
            <p:ph idx="1" type="body"/>
          </p:nvPr>
        </p:nvSpPr>
        <p:spPr>
          <a:xfrm>
            <a:off x="179250" y="2154225"/>
            <a:ext cx="8785500" cy="3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58800" lvl="0" marL="5715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Char char="•"/>
            </a:pPr>
            <a:r>
              <a:rPr lang="fr-FR" sz="3000"/>
              <a:t>Avis constructif de</a:t>
            </a:r>
            <a:r>
              <a:rPr b="1" i="0" lang="fr-FR" sz="30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fr-FR" sz="3000" u="none" cap="none" strike="noStrike">
                <a:solidFill>
                  <a:srgbClr val="EC008C"/>
                </a:solidFill>
                <a:latin typeface="Lato"/>
                <a:ea typeface="Lato"/>
                <a:cs typeface="Lato"/>
                <a:sym typeface="Lato"/>
              </a:rPr>
              <a:t>Koeweiden Postma</a:t>
            </a:r>
            <a:r>
              <a:rPr b="1" i="0" lang="fr-FR" sz="3000" u="none" cap="none" strike="noStrike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3000"/>
          </a:p>
          <a:p>
            <a:pPr indent="-558800" lvl="0" marL="5715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fr-FR" sz="3000">
                <a:solidFill>
                  <a:srgbClr val="EC008C"/>
                </a:solidFill>
              </a:rPr>
              <a:t>Avis favorable</a:t>
            </a:r>
            <a:r>
              <a:rPr lang="fr-FR" sz="3000"/>
              <a:t> pour le logo principal </a:t>
            </a:r>
            <a:endParaRPr sz="3000"/>
          </a:p>
          <a:p>
            <a:pPr indent="-558800" lvl="0" marL="5715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fr-FR" sz="3000"/>
              <a:t>Un logo </a:t>
            </a:r>
            <a:r>
              <a:rPr lang="fr-FR" sz="3000">
                <a:solidFill>
                  <a:srgbClr val="EC008C"/>
                </a:solidFill>
              </a:rPr>
              <a:t>simple et moderne</a:t>
            </a:r>
            <a:endParaRPr sz="3000">
              <a:solidFill>
                <a:srgbClr val="EC008C"/>
              </a:solidFill>
            </a:endParaRPr>
          </a:p>
          <a:p>
            <a:pPr indent="0" lvl="0" marL="5715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/>
          <p:nvPr/>
        </p:nvSpPr>
        <p:spPr>
          <a:xfrm>
            <a:off x="2179675" y="281625"/>
            <a:ext cx="53433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38100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2"/>
          <p:cNvSpPr txBox="1"/>
          <p:nvPr>
            <p:ph type="title"/>
          </p:nvPr>
        </p:nvSpPr>
        <p:spPr>
          <a:xfrm>
            <a:off x="2718325" y="281625"/>
            <a:ext cx="42660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4400"/>
              <a:buFont typeface="Arial"/>
              <a:buNone/>
            </a:pPr>
            <a:r>
              <a:rPr lang="fr-FR">
                <a:solidFill>
                  <a:srgbClr val="2E3192"/>
                </a:solidFill>
              </a:rPr>
              <a:t>Bilan</a:t>
            </a:r>
            <a:r>
              <a:rPr b="1" i="0" lang="fr-FR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fr-FR" sz="4400" u="none" cap="none" strike="noStrike">
                <a:solidFill>
                  <a:srgbClr val="EC008C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1" i="0" lang="fr-FR" sz="4400" u="none" cap="none" strike="noStrike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rPr>
              <a:t> general</a:t>
            </a:r>
            <a:endParaRPr b="1" i="0" sz="4400" u="none" cap="none" strike="noStrike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2"/>
          <p:cNvSpPr txBox="1"/>
          <p:nvPr>
            <p:ph idx="1" type="body"/>
          </p:nvPr>
        </p:nvSpPr>
        <p:spPr>
          <a:xfrm>
            <a:off x="243900" y="1582800"/>
            <a:ext cx="8656200" cy="3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558800" lvl="0" marL="5715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fr-FR" sz="3000"/>
              <a:t>Logo compliqué pour </a:t>
            </a:r>
            <a:r>
              <a:rPr lang="fr-FR" sz="3000">
                <a:solidFill>
                  <a:srgbClr val="EC008C"/>
                </a:solidFill>
              </a:rPr>
              <a:t>les projets</a:t>
            </a:r>
            <a:endParaRPr sz="3000">
              <a:solidFill>
                <a:srgbClr val="EC008C"/>
              </a:solidFill>
            </a:endParaRPr>
          </a:p>
          <a:p>
            <a:pPr indent="-558800" lvl="0" marL="5715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fr-FR" sz="3000"/>
              <a:t>Système complexe pour </a:t>
            </a:r>
            <a:r>
              <a:rPr lang="fr-FR" sz="3000">
                <a:solidFill>
                  <a:srgbClr val="EC008C"/>
                </a:solidFill>
              </a:rPr>
              <a:t>les pays et villes</a:t>
            </a:r>
            <a:endParaRPr sz="3000">
              <a:solidFill>
                <a:srgbClr val="EC008C"/>
              </a:solidFill>
            </a:endParaRPr>
          </a:p>
          <a:p>
            <a:pPr indent="-558800" lvl="0" marL="5715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fr-FR" sz="3000"/>
              <a:t>De nombreuses critiques</a:t>
            </a:r>
            <a:endParaRPr sz="3000"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4987" y="991074"/>
            <a:ext cx="3492834" cy="89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034" y="2929075"/>
            <a:ext cx="3592463" cy="9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0484" y="2929075"/>
            <a:ext cx="3592463" cy="90548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3"/>
          <p:cNvSpPr/>
          <p:nvPr/>
        </p:nvSpPr>
        <p:spPr>
          <a:xfrm>
            <a:off x="429490" y="694976"/>
            <a:ext cx="10251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425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main logo</a:t>
            </a:r>
            <a:endParaRPr/>
          </a:p>
        </p:txBody>
      </p:sp>
      <p:sp>
        <p:nvSpPr>
          <p:cNvPr id="298" name="Google Shape;298;p33"/>
          <p:cNvSpPr/>
          <p:nvPr/>
        </p:nvSpPr>
        <p:spPr>
          <a:xfrm>
            <a:off x="414268" y="2501049"/>
            <a:ext cx="1241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425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section logo</a:t>
            </a:r>
            <a:endParaRPr/>
          </a:p>
        </p:txBody>
      </p:sp>
      <p:sp>
        <p:nvSpPr>
          <p:cNvPr id="299" name="Google Shape;299;p33"/>
          <p:cNvSpPr/>
          <p:nvPr/>
        </p:nvSpPr>
        <p:spPr>
          <a:xfrm>
            <a:off x="429490" y="4456372"/>
            <a:ext cx="12054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425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project logo</a:t>
            </a:r>
            <a:endParaRPr/>
          </a:p>
        </p:txBody>
      </p:sp>
      <p:pic>
        <p:nvPicPr>
          <p:cNvPr id="300" name="Google Shape;30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7051" y="4872621"/>
            <a:ext cx="3015872" cy="116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67477" y="5016252"/>
            <a:ext cx="2590181" cy="881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/>
          <p:nvPr/>
        </p:nvSpPr>
        <p:spPr>
          <a:xfrm>
            <a:off x="715250" y="2584050"/>
            <a:ext cx="7797600" cy="168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4"/>
          <p:cNvSpPr/>
          <p:nvPr/>
        </p:nvSpPr>
        <p:spPr>
          <a:xfrm>
            <a:off x="589050" y="2117400"/>
            <a:ext cx="7965900" cy="883500"/>
          </a:xfrm>
          <a:prstGeom prst="rect">
            <a:avLst/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 txBox="1"/>
          <p:nvPr>
            <p:ph type="title"/>
          </p:nvPr>
        </p:nvSpPr>
        <p:spPr>
          <a:xfrm>
            <a:off x="245600" y="3122150"/>
            <a:ext cx="87369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</a:pPr>
            <a:r>
              <a:rPr lang="fr-FR" sz="3600"/>
              <a:t>Et maintenant ?</a:t>
            </a:r>
            <a:endParaRPr b="1" i="0" sz="3600" u="none" cap="none" strike="noStrike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4"/>
          <p:cNvSpPr/>
          <p:nvPr/>
        </p:nvSpPr>
        <p:spPr>
          <a:xfrm>
            <a:off x="589050" y="4005650"/>
            <a:ext cx="7965900" cy="883500"/>
          </a:xfrm>
          <a:prstGeom prst="rect">
            <a:avLst/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>
            <p:ph idx="1" type="body"/>
          </p:nvPr>
        </p:nvSpPr>
        <p:spPr>
          <a:xfrm>
            <a:off x="628650" y="1143303"/>
            <a:ext cx="78867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558800" lvl="0" marL="57150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Char char="•"/>
            </a:pPr>
            <a:r>
              <a:rPr lang="fr-FR" sz="3000"/>
              <a:t>Une version </a:t>
            </a:r>
            <a:r>
              <a:rPr lang="fr-FR" sz="3000">
                <a:solidFill>
                  <a:srgbClr val="EC008C"/>
                </a:solidFill>
              </a:rPr>
              <a:t>sans le descriptif</a:t>
            </a:r>
            <a:r>
              <a:rPr lang="fr-FR" sz="3000"/>
              <a:t> </a:t>
            </a:r>
            <a:endParaRPr b="1" i="0" sz="3000" u="none" cap="none" strike="noStrike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558800" lvl="0" marL="57150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Char char="•"/>
            </a:pPr>
            <a:r>
              <a:rPr lang="fr-FR" sz="3000"/>
              <a:t>Ajustements pour </a:t>
            </a:r>
            <a:r>
              <a:rPr lang="fr-FR" sz="3000">
                <a:solidFill>
                  <a:srgbClr val="EC008C"/>
                </a:solidFill>
              </a:rPr>
              <a:t>l’étoile</a:t>
            </a:r>
            <a:endParaRPr sz="3000">
              <a:solidFill>
                <a:srgbClr val="EC008C"/>
              </a:solidFill>
            </a:endParaRPr>
          </a:p>
          <a:p>
            <a:pPr indent="-558800" lvl="0" marL="57150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Char char="•"/>
            </a:pPr>
            <a:r>
              <a:rPr lang="fr-FR" sz="3000"/>
              <a:t>Ajustements pour </a:t>
            </a:r>
            <a:r>
              <a:rPr lang="fr-FR" sz="3000">
                <a:solidFill>
                  <a:srgbClr val="EC008C"/>
                </a:solidFill>
              </a:rPr>
              <a:t>la police</a:t>
            </a:r>
            <a:endParaRPr sz="3000">
              <a:solidFill>
                <a:srgbClr val="EC008C"/>
              </a:solidFill>
            </a:endParaRPr>
          </a:p>
          <a:p>
            <a:pPr indent="-558800" lvl="0" marL="57150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000"/>
              <a:buFont typeface="Arial"/>
              <a:buChar char="•"/>
            </a:pPr>
            <a:r>
              <a:rPr lang="fr-FR" sz="3000"/>
              <a:t>Ajustements sur </a:t>
            </a:r>
            <a:r>
              <a:rPr lang="fr-FR" sz="3000">
                <a:solidFill>
                  <a:srgbClr val="EC008C"/>
                </a:solidFill>
              </a:rPr>
              <a:t>la disposition</a:t>
            </a:r>
            <a:r>
              <a:rPr lang="fr-FR" sz="3000"/>
              <a:t> </a:t>
            </a:r>
            <a:endParaRPr b="1" i="0" sz="3000" u="none" cap="none" strike="noStrike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68300" lvl="0" marL="57150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35"/>
          <p:cNvSpPr/>
          <p:nvPr/>
        </p:nvSpPr>
        <p:spPr>
          <a:xfrm>
            <a:off x="2179675" y="281625"/>
            <a:ext cx="53796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4400"/>
              <a:buFont typeface="Arial"/>
              <a:buNone/>
            </a:pPr>
            <a:r>
              <a:rPr b="1" lang="fr-FR" sz="4400">
                <a:solidFill>
                  <a:srgbClr val="2E3192"/>
                </a:solidFill>
              </a:rPr>
              <a:t>Logo principal</a:t>
            </a:r>
            <a:r>
              <a:rPr b="1" lang="fr-FR" sz="4400">
                <a:solidFill>
                  <a:srgbClr val="00AEEF"/>
                </a:solidFill>
              </a:rPr>
              <a:t> </a:t>
            </a:r>
            <a:endParaRPr b="1" sz="4400">
              <a:solidFill>
                <a:srgbClr val="00AEEF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6"/>
          <p:cNvPicPr preferRelativeResize="0"/>
          <p:nvPr/>
        </p:nvPicPr>
        <p:blipFill rotWithShape="1">
          <a:blip r:embed="rId3">
            <a:alphaModFix/>
          </a:blip>
          <a:srcRect b="0" l="0" r="28225" t="0"/>
          <a:stretch/>
        </p:blipFill>
        <p:spPr>
          <a:xfrm>
            <a:off x="1065126" y="2742642"/>
            <a:ext cx="5034118" cy="137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26" y="2742642"/>
            <a:ext cx="7013749" cy="1372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/>
        </p:nvSpPr>
        <p:spPr>
          <a:xfrm>
            <a:off x="1913209" y="736837"/>
            <a:ext cx="297742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ComCom Meeting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Janvier </a:t>
            </a: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/>
          </a:p>
        </p:txBody>
      </p:sp>
      <p:sp>
        <p:nvSpPr>
          <p:cNvPr id="118" name="Google Shape;118;p19"/>
          <p:cNvSpPr/>
          <p:nvPr/>
        </p:nvSpPr>
        <p:spPr>
          <a:xfrm>
            <a:off x="1156857" y="1498473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3320601" y="1498473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9"/>
          <p:cNvSpPr/>
          <p:nvPr/>
        </p:nvSpPr>
        <p:spPr>
          <a:xfrm>
            <a:off x="5551869" y="1498473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267821" y="736837"/>
            <a:ext cx="19387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CNR Bucharest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Septembre </a:t>
            </a: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b="0" i="0" sz="16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19"/>
          <p:cNvCxnSpPr/>
          <p:nvPr/>
        </p:nvCxnSpPr>
        <p:spPr>
          <a:xfrm rot="10800000">
            <a:off x="1337652" y="1592287"/>
            <a:ext cx="1995486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9"/>
          <p:cNvCxnSpPr/>
          <p:nvPr/>
        </p:nvCxnSpPr>
        <p:spPr>
          <a:xfrm rot="10800000">
            <a:off x="3484166" y="1595969"/>
            <a:ext cx="2093627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19"/>
          <p:cNvSpPr/>
          <p:nvPr/>
        </p:nvSpPr>
        <p:spPr>
          <a:xfrm>
            <a:off x="1147320" y="3341126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3319716" y="3354088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6769527" y="736837"/>
            <a:ext cx="22379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CNR Huelva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Février </a:t>
            </a: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/>
          </a:p>
        </p:txBody>
      </p:sp>
      <p:cxnSp>
        <p:nvCxnSpPr>
          <p:cNvPr id="127" name="Google Shape;127;p19"/>
          <p:cNvCxnSpPr>
            <a:stCxn id="125" idx="2"/>
            <a:endCxn id="124" idx="6"/>
          </p:cNvCxnSpPr>
          <p:nvPr/>
        </p:nvCxnSpPr>
        <p:spPr>
          <a:xfrm rot="10800000">
            <a:off x="1310916" y="3425722"/>
            <a:ext cx="2008800" cy="1290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" name="Google Shape;128;p19"/>
          <p:cNvCxnSpPr/>
          <p:nvPr/>
        </p:nvCxnSpPr>
        <p:spPr>
          <a:xfrm rot="10800000">
            <a:off x="3483280" y="3438622"/>
            <a:ext cx="2095360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" name="Google Shape;129;p19"/>
          <p:cNvSpPr txBox="1"/>
          <p:nvPr/>
        </p:nvSpPr>
        <p:spPr>
          <a:xfrm>
            <a:off x="2206600" y="3595650"/>
            <a:ext cx="2683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Plateformes Régionales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Octobre </a:t>
            </a: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b="0" i="0" sz="16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6860534" y="3595658"/>
            <a:ext cx="19387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AGM Germany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Avril </a:t>
            </a: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4664258" y="736837"/>
            <a:ext cx="19387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CS4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Février </a:t>
            </a: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b="0" i="0" sz="16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7799770" y="1502707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19"/>
          <p:cNvCxnSpPr/>
          <p:nvPr/>
        </p:nvCxnSpPr>
        <p:spPr>
          <a:xfrm rot="10800000">
            <a:off x="5732067" y="1595969"/>
            <a:ext cx="2093627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4" name="Google Shape;134;p19"/>
          <p:cNvSpPr/>
          <p:nvPr/>
        </p:nvSpPr>
        <p:spPr>
          <a:xfrm>
            <a:off x="7111131" y="1595969"/>
            <a:ext cx="1735461" cy="1846334"/>
          </a:xfrm>
          <a:prstGeom prst="arc">
            <a:avLst>
              <a:gd fmla="val 16200000" name="adj1"/>
              <a:gd fmla="val 5422918" name="adj2"/>
            </a:avLst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7804004" y="3348440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" name="Google Shape;136;p19"/>
          <p:cNvCxnSpPr/>
          <p:nvPr/>
        </p:nvCxnSpPr>
        <p:spPr>
          <a:xfrm rot="10800000">
            <a:off x="5736301" y="3441702"/>
            <a:ext cx="2093627" cy="0"/>
          </a:xfrm>
          <a:prstGeom prst="straightConnector1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" name="Google Shape;137;p19"/>
          <p:cNvSpPr txBox="1"/>
          <p:nvPr/>
        </p:nvSpPr>
        <p:spPr>
          <a:xfrm>
            <a:off x="4664257" y="3595660"/>
            <a:ext cx="19387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CNR Aveiro</a:t>
            </a:r>
            <a:endParaRPr b="1" i="0" sz="2000" u="none" cap="none" strike="noStrike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</a:t>
            </a: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tembre</a:t>
            </a:r>
            <a:r>
              <a:rPr b="0" i="0" lang="fr-F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823309" y="2914865"/>
            <a:ext cx="3333456" cy="307777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Consultation quantitative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328682" y="3595660"/>
            <a:ext cx="20179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CND Lausanne</a:t>
            </a:r>
            <a:endParaRPr b="1" i="0" sz="2000" u="none" cap="none" strike="noStrike">
              <a:solidFill>
                <a:srgbClr val="00AEE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Jan/F</a:t>
            </a:r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ev.</a:t>
            </a:r>
            <a:r>
              <a:rPr b="0" i="0" lang="fr-FR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endParaRPr b="0" i="0" sz="16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5551869" y="3344229"/>
            <a:ext cx="163565" cy="169068"/>
          </a:xfrm>
          <a:prstGeom prst="ellipse">
            <a:avLst/>
          </a:prstGeom>
          <a:noFill/>
          <a:ln cap="flat" cmpd="sng" w="57150">
            <a:solidFill>
              <a:srgbClr val="2E319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3185813" y="1864272"/>
            <a:ext cx="4895673" cy="307777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Consultation qualitative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9"/>
          <p:cNvSpPr/>
          <p:nvPr/>
        </p:nvSpPr>
        <p:spPr>
          <a:xfrm>
            <a:off x="242800" y="1860475"/>
            <a:ext cx="2159400" cy="307800"/>
          </a:xfrm>
          <a:prstGeom prst="rect">
            <a:avLst/>
          </a:prstGeom>
          <a:solidFill>
            <a:srgbClr val="7AC143"/>
          </a:solidFill>
          <a:ln cap="rnd" cmpd="sng" w="952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Premières discussions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7"/>
          <p:cNvGrpSpPr/>
          <p:nvPr/>
        </p:nvGrpSpPr>
        <p:grpSpPr>
          <a:xfrm>
            <a:off x="1933455" y="3378200"/>
            <a:ext cx="5277090" cy="1854267"/>
            <a:chOff x="-223519" y="1030574"/>
            <a:chExt cx="5277090" cy="1854267"/>
          </a:xfrm>
        </p:grpSpPr>
        <p:pic>
          <p:nvPicPr>
            <p:cNvPr id="327" name="Google Shape;327;p37"/>
            <p:cNvPicPr preferRelativeResize="0"/>
            <p:nvPr/>
          </p:nvPicPr>
          <p:blipFill rotWithShape="1">
            <a:blip r:embed="rId3">
              <a:alphaModFix/>
            </a:blip>
            <a:srcRect b="0" l="0" r="27948" t="0"/>
            <a:stretch/>
          </p:blipFill>
          <p:spPr>
            <a:xfrm>
              <a:off x="0" y="1030574"/>
              <a:ext cx="5053571" cy="1372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7"/>
            <p:cNvPicPr preferRelativeResize="0"/>
            <p:nvPr/>
          </p:nvPicPr>
          <p:blipFill rotWithShape="1">
            <a:blip r:embed="rId3">
              <a:alphaModFix/>
            </a:blip>
            <a:srcRect b="63191" l="70665" r="0" t="0"/>
            <a:stretch/>
          </p:blipFill>
          <p:spPr>
            <a:xfrm>
              <a:off x="-223519" y="2403290"/>
              <a:ext cx="1879599" cy="461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7"/>
            <p:cNvPicPr preferRelativeResize="0"/>
            <p:nvPr/>
          </p:nvPicPr>
          <p:blipFill rotWithShape="1">
            <a:blip r:embed="rId3">
              <a:alphaModFix/>
            </a:blip>
            <a:srcRect b="34246" l="70665" r="0" t="32082"/>
            <a:stretch/>
          </p:blipFill>
          <p:spPr>
            <a:xfrm>
              <a:off x="1515866" y="2451541"/>
              <a:ext cx="1879598" cy="422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37"/>
            <p:cNvPicPr preferRelativeResize="0"/>
            <p:nvPr/>
          </p:nvPicPr>
          <p:blipFill rotWithShape="1">
            <a:blip r:embed="rId3">
              <a:alphaModFix/>
            </a:blip>
            <a:srcRect b="4080" l="70665" r="0" t="64290"/>
            <a:stretch/>
          </p:blipFill>
          <p:spPr>
            <a:xfrm>
              <a:off x="3133818" y="2488204"/>
              <a:ext cx="1879597" cy="3966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1" name="Google Shape;3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26" y="964642"/>
            <a:ext cx="7013749" cy="1372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8"/>
          <p:cNvPicPr preferRelativeResize="0"/>
          <p:nvPr/>
        </p:nvPicPr>
        <p:blipFill rotWithShape="1">
          <a:blip r:embed="rId3">
            <a:alphaModFix/>
          </a:blip>
          <a:srcRect b="0" l="0" r="27948" t="0"/>
          <a:stretch/>
        </p:blipFill>
        <p:spPr>
          <a:xfrm>
            <a:off x="526294" y="604520"/>
            <a:ext cx="3324323" cy="90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26" y="7559040"/>
            <a:ext cx="7013749" cy="13727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38"/>
          <p:cNvGrpSpPr/>
          <p:nvPr/>
        </p:nvGrpSpPr>
        <p:grpSpPr>
          <a:xfrm>
            <a:off x="526295" y="2418506"/>
            <a:ext cx="4761986" cy="1323439"/>
            <a:chOff x="2156975" y="2404818"/>
            <a:chExt cx="7239079" cy="2011867"/>
          </a:xfrm>
        </p:grpSpPr>
        <p:pic>
          <p:nvPicPr>
            <p:cNvPr id="339" name="Google Shape;339;p38"/>
            <p:cNvPicPr preferRelativeResize="0"/>
            <p:nvPr/>
          </p:nvPicPr>
          <p:blipFill rotWithShape="1">
            <a:blip r:embed="rId3">
              <a:alphaModFix/>
            </a:blip>
            <a:srcRect b="0" l="0" r="77880" t="0"/>
            <a:stretch/>
          </p:blipFill>
          <p:spPr>
            <a:xfrm>
              <a:off x="2156975" y="2727960"/>
              <a:ext cx="1551426" cy="1372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38"/>
            <p:cNvSpPr txBox="1"/>
            <p:nvPr/>
          </p:nvSpPr>
          <p:spPr>
            <a:xfrm>
              <a:off x="3708401" y="2404818"/>
              <a:ext cx="5687653" cy="2011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fr-FR" sz="8000" u="none" cap="none" strike="noStrike">
                  <a:solidFill>
                    <a:schemeClr val="dk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ESN</a:t>
              </a:r>
              <a:endParaRPr b="1" sz="8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41" name="Google Shape;341;p38"/>
          <p:cNvGrpSpPr/>
          <p:nvPr/>
        </p:nvGrpSpPr>
        <p:grpSpPr>
          <a:xfrm>
            <a:off x="526295" y="4605846"/>
            <a:ext cx="4548624" cy="1200329"/>
            <a:chOff x="2156975" y="4625398"/>
            <a:chExt cx="6914731" cy="1824717"/>
          </a:xfrm>
        </p:grpSpPr>
        <p:pic>
          <p:nvPicPr>
            <p:cNvPr id="342" name="Google Shape;342;p38"/>
            <p:cNvPicPr preferRelativeResize="0"/>
            <p:nvPr/>
          </p:nvPicPr>
          <p:blipFill rotWithShape="1">
            <a:blip r:embed="rId3">
              <a:alphaModFix/>
            </a:blip>
            <a:srcRect b="0" l="0" r="77011" t="0"/>
            <a:stretch/>
          </p:blipFill>
          <p:spPr>
            <a:xfrm>
              <a:off x="2156975" y="4851400"/>
              <a:ext cx="1612386" cy="1372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38"/>
            <p:cNvSpPr txBox="1"/>
            <p:nvPr/>
          </p:nvSpPr>
          <p:spPr>
            <a:xfrm>
              <a:off x="3708402" y="4625398"/>
              <a:ext cx="5363304" cy="18247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72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ESN</a:t>
              </a:r>
              <a:endParaRPr b="1" sz="7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344" name="Google Shape;34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2395" y="2631074"/>
            <a:ext cx="1063746" cy="1016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8"/>
          <p:cNvPicPr preferRelativeResize="0"/>
          <p:nvPr/>
        </p:nvPicPr>
        <p:blipFill rotWithShape="1">
          <a:blip r:embed="rId3">
            <a:alphaModFix/>
          </a:blip>
          <a:srcRect b="0" l="21808" r="27946" t="0"/>
          <a:stretch/>
        </p:blipFill>
        <p:spPr>
          <a:xfrm>
            <a:off x="5873675" y="604520"/>
            <a:ext cx="2318155" cy="90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3429" y="605179"/>
            <a:ext cx="901678" cy="90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/>
          <p:cNvPicPr preferRelativeResize="0"/>
          <p:nvPr/>
        </p:nvPicPr>
        <p:blipFill rotWithShape="1">
          <a:blip r:embed="rId3">
            <a:alphaModFix/>
          </a:blip>
          <a:srcRect b="0" l="21808" r="27946" t="0"/>
          <a:stretch/>
        </p:blipFill>
        <p:spPr>
          <a:xfrm>
            <a:off x="5873675" y="2687707"/>
            <a:ext cx="2318155" cy="90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9909" y="4754514"/>
            <a:ext cx="965198" cy="93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8"/>
          <p:cNvPicPr preferRelativeResize="0"/>
          <p:nvPr/>
        </p:nvPicPr>
        <p:blipFill rotWithShape="1">
          <a:blip r:embed="rId3">
            <a:alphaModFix/>
          </a:blip>
          <a:srcRect b="0" l="21808" r="27946" t="0"/>
          <a:stretch/>
        </p:blipFill>
        <p:spPr>
          <a:xfrm>
            <a:off x="5873675" y="4771280"/>
            <a:ext cx="2318155" cy="90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39"/>
          <p:cNvGrpSpPr/>
          <p:nvPr/>
        </p:nvGrpSpPr>
        <p:grpSpPr>
          <a:xfrm>
            <a:off x="1264865" y="1072159"/>
            <a:ext cx="6614270" cy="1852446"/>
            <a:chOff x="1129193" y="1523571"/>
            <a:chExt cx="10306771" cy="2886597"/>
          </a:xfrm>
        </p:grpSpPr>
        <p:pic>
          <p:nvPicPr>
            <p:cNvPr id="355" name="Google Shape;355;p39"/>
            <p:cNvPicPr preferRelativeResize="0"/>
            <p:nvPr/>
          </p:nvPicPr>
          <p:blipFill rotWithShape="1">
            <a:blip r:embed="rId3">
              <a:alphaModFix/>
            </a:blip>
            <a:srcRect b="0" l="62187" r="0" t="0"/>
            <a:stretch/>
          </p:blipFill>
          <p:spPr>
            <a:xfrm>
              <a:off x="7104185" y="1523571"/>
              <a:ext cx="4331779" cy="2886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39"/>
            <p:cNvPicPr preferRelativeResize="0"/>
            <p:nvPr/>
          </p:nvPicPr>
          <p:blipFill rotWithShape="1">
            <a:blip r:embed="rId4">
              <a:alphaModFix/>
            </a:blip>
            <a:srcRect b="0" l="0" r="27948" t="0"/>
            <a:stretch/>
          </p:blipFill>
          <p:spPr>
            <a:xfrm>
              <a:off x="1129193" y="1647931"/>
              <a:ext cx="5955777" cy="16177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7" name="Google Shape;357;p39"/>
          <p:cNvGrpSpPr/>
          <p:nvPr/>
        </p:nvGrpSpPr>
        <p:grpSpPr>
          <a:xfrm>
            <a:off x="2639270" y="3538554"/>
            <a:ext cx="3865461" cy="1729421"/>
            <a:chOff x="2661684" y="3318635"/>
            <a:chExt cx="3865461" cy="1729421"/>
          </a:xfrm>
        </p:grpSpPr>
        <p:grpSp>
          <p:nvGrpSpPr>
            <p:cNvPr id="358" name="Google Shape;358;p39"/>
            <p:cNvGrpSpPr/>
            <p:nvPr/>
          </p:nvGrpSpPr>
          <p:grpSpPr>
            <a:xfrm>
              <a:off x="2661684" y="3318635"/>
              <a:ext cx="3865461" cy="1358248"/>
              <a:chOff x="-223519" y="1030574"/>
              <a:chExt cx="5277090" cy="1854267"/>
            </a:xfrm>
          </p:grpSpPr>
          <p:pic>
            <p:nvPicPr>
              <p:cNvPr id="359" name="Google Shape;359;p3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27948" t="0"/>
              <a:stretch/>
            </p:blipFill>
            <p:spPr>
              <a:xfrm>
                <a:off x="0" y="1030574"/>
                <a:ext cx="5053571" cy="13727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0" name="Google Shape;360;p39"/>
              <p:cNvPicPr preferRelativeResize="0"/>
              <p:nvPr/>
            </p:nvPicPr>
            <p:blipFill rotWithShape="1">
              <a:blip r:embed="rId4">
                <a:alphaModFix/>
              </a:blip>
              <a:srcRect b="63191" l="70665" r="0" t="0"/>
              <a:stretch/>
            </p:blipFill>
            <p:spPr>
              <a:xfrm>
                <a:off x="-223519" y="2403290"/>
                <a:ext cx="1879599" cy="4616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1" name="Google Shape;361;p39"/>
              <p:cNvPicPr preferRelativeResize="0"/>
              <p:nvPr/>
            </p:nvPicPr>
            <p:blipFill rotWithShape="1">
              <a:blip r:embed="rId4">
                <a:alphaModFix/>
              </a:blip>
              <a:srcRect b="34246" l="70665" r="0" t="32082"/>
              <a:stretch/>
            </p:blipFill>
            <p:spPr>
              <a:xfrm>
                <a:off x="1515866" y="2451541"/>
                <a:ext cx="1879598" cy="4222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2" name="Google Shape;362;p39"/>
              <p:cNvPicPr preferRelativeResize="0"/>
              <p:nvPr/>
            </p:nvPicPr>
            <p:blipFill rotWithShape="1">
              <a:blip r:embed="rId4">
                <a:alphaModFix/>
              </a:blip>
              <a:srcRect b="4080" l="70665" r="0" t="64290"/>
              <a:stretch/>
            </p:blipFill>
            <p:spPr>
              <a:xfrm>
                <a:off x="3133818" y="2488204"/>
                <a:ext cx="1879597" cy="3966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3" name="Google Shape;363;p39"/>
            <p:cNvPicPr preferRelativeResize="0"/>
            <p:nvPr/>
          </p:nvPicPr>
          <p:blipFill rotWithShape="1">
            <a:blip r:embed="rId3">
              <a:alphaModFix/>
            </a:blip>
            <a:srcRect b="38534" l="62186" r="2776" t="40845"/>
            <a:stretch/>
          </p:blipFill>
          <p:spPr>
            <a:xfrm>
              <a:off x="2736750" y="4666091"/>
              <a:ext cx="2575834" cy="38196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0"/>
          <p:cNvSpPr txBox="1"/>
          <p:nvPr>
            <p:ph idx="1" type="body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</a:pPr>
            <a:r>
              <a:rPr lang="fr-FR"/>
              <a:t>Personnalisation: </a:t>
            </a:r>
            <a:r>
              <a:rPr lang="fr-FR">
                <a:solidFill>
                  <a:srgbClr val="EC008C"/>
                </a:solidFill>
              </a:rPr>
              <a:t>impossible</a:t>
            </a:r>
            <a:endParaRPr>
              <a:solidFill>
                <a:srgbClr val="EC008C"/>
              </a:solidFill>
            </a:endParaRPr>
          </a:p>
          <a:p>
            <a:pPr indent="-57150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fr-FR"/>
              <a:t>Ajustement: </a:t>
            </a:r>
            <a:r>
              <a:rPr lang="fr-FR">
                <a:solidFill>
                  <a:srgbClr val="EC008C"/>
                </a:solidFill>
              </a:rPr>
              <a:t>possible</a:t>
            </a:r>
            <a:endParaRPr>
              <a:solidFill>
                <a:srgbClr val="EC008C"/>
              </a:solidFill>
            </a:endParaRPr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</a:pPr>
            <a:r>
              <a:rPr lang="fr-FR"/>
              <a:t>Consultations RPs 2018 (SWEP)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</a:pPr>
            <a:r>
              <a:rPr lang="fr-FR"/>
              <a:t>Votes informels </a:t>
            </a:r>
            <a:endParaRPr/>
          </a:p>
          <a:p>
            <a:pPr indent="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40"/>
          <p:cNvSpPr/>
          <p:nvPr/>
        </p:nvSpPr>
        <p:spPr>
          <a:xfrm>
            <a:off x="2179675" y="281625"/>
            <a:ext cx="56742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2E3192"/>
                </a:solidFill>
              </a:rPr>
              <a:t>Regional Platforms 2018</a:t>
            </a:r>
            <a:endParaRPr b="1" sz="3600">
              <a:solidFill>
                <a:srgbClr val="00AEEF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1"/>
          <p:cNvSpPr/>
          <p:nvPr/>
        </p:nvSpPr>
        <p:spPr>
          <a:xfrm>
            <a:off x="715250" y="2584050"/>
            <a:ext cx="7797600" cy="168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1"/>
          <p:cNvSpPr/>
          <p:nvPr/>
        </p:nvSpPr>
        <p:spPr>
          <a:xfrm>
            <a:off x="589050" y="2105800"/>
            <a:ext cx="7965900" cy="883500"/>
          </a:xfrm>
          <a:prstGeom prst="rect">
            <a:avLst/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1"/>
          <p:cNvSpPr txBox="1"/>
          <p:nvPr>
            <p:ph type="title"/>
          </p:nvPr>
        </p:nvSpPr>
        <p:spPr>
          <a:xfrm>
            <a:off x="119150" y="2909850"/>
            <a:ext cx="8989800" cy="13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4400"/>
              <a:buFont typeface="Arial"/>
              <a:buNone/>
            </a:pPr>
            <a:r>
              <a:rPr lang="fr-FR" sz="3600"/>
              <a:t>IMPACT ESN FRANCE</a:t>
            </a:r>
            <a:endParaRPr b="1" i="0" sz="3600" u="none" cap="none" strike="noStrike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1"/>
          <p:cNvSpPr/>
          <p:nvPr/>
        </p:nvSpPr>
        <p:spPr>
          <a:xfrm>
            <a:off x="589050" y="4068025"/>
            <a:ext cx="7965900" cy="883500"/>
          </a:xfrm>
          <a:prstGeom prst="rect">
            <a:avLst/>
          </a:prstGeom>
          <a:solidFill>
            <a:srgbClr val="2E319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"/>
          <p:cNvSpPr txBox="1"/>
          <p:nvPr>
            <p:ph idx="1" type="body"/>
          </p:nvPr>
        </p:nvSpPr>
        <p:spPr>
          <a:xfrm>
            <a:off x="161225" y="1444650"/>
            <a:ext cx="89826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571500" lvl="0" marL="57150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</a:pPr>
            <a:r>
              <a:rPr lang="fr-FR"/>
              <a:t>Système</a:t>
            </a:r>
            <a:r>
              <a:rPr lang="fr-FR"/>
              <a:t> plus </a:t>
            </a:r>
            <a:r>
              <a:rPr lang="fr-FR">
                <a:solidFill>
                  <a:srgbClr val="EC008C"/>
                </a:solidFill>
              </a:rPr>
              <a:t>simple</a:t>
            </a:r>
            <a:endParaRPr>
              <a:solidFill>
                <a:srgbClr val="EC008C"/>
              </a:solidFill>
            </a:endParaRPr>
          </a:p>
          <a:p>
            <a:pPr indent="-571500" lvl="0" marL="5715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fr-FR">
                <a:solidFill>
                  <a:srgbClr val="EC008C"/>
                </a:solidFill>
              </a:rPr>
              <a:t>Un</a:t>
            </a:r>
            <a:r>
              <a:rPr lang="fr-FR"/>
              <a:t> réseau </a:t>
            </a:r>
            <a:endParaRPr>
              <a:solidFill>
                <a:srgbClr val="EC008C"/>
              </a:solidFill>
            </a:endParaRPr>
          </a:p>
          <a:p>
            <a:pPr indent="-571500" lvl="0" marL="57150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3200"/>
              <a:buFont typeface="Arial"/>
              <a:buChar char="•"/>
            </a:pPr>
            <a:r>
              <a:rPr lang="fr-FR"/>
              <a:t>Exprimer son </a:t>
            </a:r>
            <a:r>
              <a:rPr lang="fr-FR">
                <a:solidFill>
                  <a:srgbClr val="EC008C"/>
                </a:solidFill>
              </a:rPr>
              <a:t>individualité</a:t>
            </a:r>
            <a:r>
              <a:rPr lang="fr-FR"/>
              <a:t> par sa </a:t>
            </a:r>
            <a:r>
              <a:rPr lang="fr-FR">
                <a:solidFill>
                  <a:srgbClr val="EC008C"/>
                </a:solidFill>
              </a:rPr>
              <a:t>créativité</a:t>
            </a:r>
            <a:endParaRPr b="1" i="0" sz="3200" u="none" cap="none" strike="noStrike">
              <a:solidFill>
                <a:srgbClr val="EC00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42"/>
          <p:cNvSpPr/>
          <p:nvPr/>
        </p:nvSpPr>
        <p:spPr>
          <a:xfrm>
            <a:off x="2179675" y="281625"/>
            <a:ext cx="56742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28575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2E3192"/>
                </a:solidFill>
              </a:rPr>
              <a:t>SIMPLE &amp; CRÉATIF</a:t>
            </a:r>
            <a:endParaRPr b="1" sz="3600">
              <a:solidFill>
                <a:srgbClr val="00AEEF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may contain: text and food" id="388" name="Google Shape;38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19" y="1706880"/>
            <a:ext cx="9151038" cy="344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08205"/>
            <a:ext cx="9144000" cy="3441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32875"/>
            <a:ext cx="8839204" cy="5615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7650"/>
            <a:ext cx="8839200" cy="5001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628650" y="1806341"/>
            <a:ext cx="78867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Police dépassée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Trop complexe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Facilement détourné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Peu visible en petit format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b="1" i="0" lang="fr-FR" sz="3200" u="none" cap="none" strike="noStrike">
                <a:solidFill>
                  <a:srgbClr val="EC008C"/>
                </a:solidFill>
                <a:latin typeface="Lato"/>
                <a:ea typeface="Lato"/>
                <a:cs typeface="Lato"/>
                <a:sym typeface="Lato"/>
              </a:rPr>
              <a:t>Diffic</a:t>
            </a:r>
            <a:r>
              <a:rPr lang="fr-FR">
                <a:solidFill>
                  <a:srgbClr val="EC008C"/>
                </a:solidFill>
              </a:rPr>
              <a:t>ile à utiliser sur les goodies</a:t>
            </a:r>
            <a:endParaRPr b="1" i="0" sz="3200" u="none" cap="none" strike="noStrike">
              <a:solidFill>
                <a:srgbClr val="EC00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2263825" y="548075"/>
            <a:ext cx="53433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38100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400">
                <a:solidFill>
                  <a:srgbClr val="2E3192"/>
                </a:solidFill>
              </a:rPr>
              <a:t>Pourquoi ?</a:t>
            </a:r>
            <a:endParaRPr b="1" sz="4400">
              <a:solidFill>
                <a:srgbClr val="00AEE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8075"/>
            <a:ext cx="8839200" cy="5001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8075"/>
            <a:ext cx="8839200" cy="5001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8075"/>
            <a:ext cx="8839200" cy="5001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8075"/>
            <a:ext cx="8839200" cy="5001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97075" cy="652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25" y="161188"/>
            <a:ext cx="8725126" cy="653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3"/>
          <p:cNvSpPr txBox="1"/>
          <p:nvPr/>
        </p:nvSpPr>
        <p:spPr>
          <a:xfrm>
            <a:off x="902700" y="631425"/>
            <a:ext cx="7338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39" name="Google Shape;43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13" y="1487625"/>
            <a:ext cx="7622182" cy="50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3"/>
          <p:cNvSpPr/>
          <p:nvPr/>
        </p:nvSpPr>
        <p:spPr>
          <a:xfrm>
            <a:off x="1734900" y="456450"/>
            <a:ext cx="56742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76200">
            <a:solidFill>
              <a:srgbClr val="EC0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2E3192"/>
                </a:solidFill>
              </a:rPr>
              <a:t>#WeAreOne</a:t>
            </a:r>
            <a:endParaRPr b="1" sz="3600">
              <a:solidFill>
                <a:srgbClr val="00AEE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idx="1" type="body"/>
          </p:nvPr>
        </p:nvSpPr>
        <p:spPr>
          <a:xfrm>
            <a:off x="628650" y="1806341"/>
            <a:ext cx="78867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AC143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7AC143"/>
                </a:solidFill>
              </a:rPr>
              <a:t>L’étoile et les couleurs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C143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7AC143"/>
                </a:solidFill>
              </a:rPr>
              <a:t>Concept valide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Police dépassée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Trop complexe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Facilement détourné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lang="fr-FR">
                <a:solidFill>
                  <a:srgbClr val="EC008C"/>
                </a:solidFill>
              </a:rPr>
              <a:t>Peu visible en petit format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008C"/>
              </a:buClr>
              <a:buSzPts val="3200"/>
              <a:buFont typeface="Arial"/>
              <a:buChar char="•"/>
            </a:pPr>
            <a:r>
              <a:rPr b="1" i="0" lang="fr-FR" sz="3200" u="none" cap="none" strike="noStrike">
                <a:solidFill>
                  <a:srgbClr val="EC008C"/>
                </a:solidFill>
                <a:latin typeface="Lato"/>
                <a:ea typeface="Lato"/>
                <a:cs typeface="Lato"/>
                <a:sym typeface="Lato"/>
              </a:rPr>
              <a:t>Diffic</a:t>
            </a:r>
            <a:r>
              <a:rPr lang="fr-FR">
                <a:solidFill>
                  <a:srgbClr val="EC008C"/>
                </a:solidFill>
              </a:rPr>
              <a:t>ile à utiliser sur les goodies</a:t>
            </a:r>
            <a:endParaRPr b="1" i="0" sz="3200" u="none" cap="none" strike="noStrike">
              <a:solidFill>
                <a:srgbClr val="EC00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1"/>
          <p:cNvSpPr/>
          <p:nvPr/>
        </p:nvSpPr>
        <p:spPr>
          <a:xfrm>
            <a:off x="2263825" y="548075"/>
            <a:ext cx="5343300" cy="897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FEFEF"/>
          </a:solidFill>
          <a:ln cap="flat" cmpd="sng" w="38100">
            <a:solidFill>
              <a:srgbClr val="2E31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400">
                <a:solidFill>
                  <a:srgbClr val="2E3192"/>
                </a:solidFill>
              </a:rPr>
              <a:t>Pourquoi ?</a:t>
            </a:r>
            <a:endParaRPr b="1" sz="4400">
              <a:solidFill>
                <a:srgbClr val="00AEE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252" y="2202125"/>
            <a:ext cx="2453775" cy="24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2051850" y="213850"/>
            <a:ext cx="50403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Proposition du nouveau système</a:t>
            </a:r>
            <a:endParaRPr sz="4800">
              <a:solidFill>
                <a:schemeClr val="dk1"/>
              </a:solidFill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150" y="4655875"/>
            <a:ext cx="91440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Koeweiden Postma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076" y="2651649"/>
            <a:ext cx="7013749" cy="1372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4987" y="991074"/>
            <a:ext cx="3492834" cy="89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034" y="2929075"/>
            <a:ext cx="3592462" cy="9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0484" y="2929075"/>
            <a:ext cx="3592462" cy="90548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429490" y="694976"/>
            <a:ext cx="1025018" cy="308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425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main logo</a:t>
            </a: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414268" y="2501049"/>
            <a:ext cx="1241411" cy="308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425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section logo</a:t>
            </a:r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429490" y="4456372"/>
            <a:ext cx="1205346" cy="296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425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project logo</a:t>
            </a:r>
            <a:endParaRPr/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7051" y="4872621"/>
            <a:ext cx="3015872" cy="116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67477" y="5016252"/>
            <a:ext cx="2590181" cy="881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/>
        </p:nvSpPr>
        <p:spPr>
          <a:xfrm>
            <a:off x="0" y="730100"/>
            <a:ext cx="91440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800">
                <a:solidFill>
                  <a:srgbClr val="00AEEF"/>
                </a:solidFill>
                <a:latin typeface="Lato"/>
                <a:ea typeface="Lato"/>
                <a:cs typeface="Lato"/>
                <a:sym typeface="Lato"/>
              </a:rPr>
              <a:t>RÉSULTATS DU VOTE</a:t>
            </a:r>
            <a:endParaRPr b="1" sz="3800">
              <a:solidFill>
                <a:srgbClr val="00AEE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1267725" y="2211675"/>
            <a:ext cx="6399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OUI</a:t>
            </a:r>
            <a:r>
              <a:rPr b="1" lang="fr-FR" sz="36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fr-FR" sz="3600">
                <a:latin typeface="Lato"/>
                <a:ea typeface="Lato"/>
                <a:cs typeface="Lato"/>
                <a:sym typeface="Lato"/>
              </a:rPr>
              <a:t>					</a:t>
            </a:r>
            <a:r>
              <a:rPr b="1" lang="fr-FR" sz="3600">
                <a:latin typeface="Lato"/>
                <a:ea typeface="Lato"/>
                <a:cs typeface="Lato"/>
                <a:sym typeface="Lato"/>
              </a:rPr>
              <a:t>25,27% (117)	</a:t>
            </a:r>
            <a:r>
              <a:rPr lang="fr-FR" sz="3600">
                <a:latin typeface="Lato"/>
                <a:ea typeface="Lato"/>
                <a:cs typeface="Lato"/>
                <a:sym typeface="Lato"/>
              </a:rPr>
              <a:t>									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1267725" y="3326350"/>
            <a:ext cx="70413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rgbClr val="EC008C"/>
                </a:solidFill>
                <a:latin typeface="Lato"/>
                <a:ea typeface="Lato"/>
                <a:cs typeface="Lato"/>
                <a:sym typeface="Lato"/>
              </a:rPr>
              <a:t>NON</a:t>
            </a:r>
            <a:r>
              <a:rPr lang="fr-FR">
                <a:latin typeface="Lato"/>
                <a:ea typeface="Lato"/>
                <a:cs typeface="Lato"/>
                <a:sym typeface="Lato"/>
              </a:rPr>
              <a:t>					</a:t>
            </a:r>
            <a:r>
              <a:rPr b="1" lang="fr-FR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67,60% (313)	</a:t>
            </a:r>
            <a:r>
              <a:rPr lang="fr-FR">
                <a:latin typeface="Lato"/>
                <a:ea typeface="Lato"/>
                <a:cs typeface="Lato"/>
                <a:sym typeface="Lato"/>
              </a:rPr>
              <a:t>										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1267725" y="4303750"/>
            <a:ext cx="6399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ABSTENTION		</a:t>
            </a:r>
            <a:r>
              <a:rPr b="1" lang="fr-FR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7,13% 	(33)	</a:t>
            </a:r>
            <a:r>
              <a:rPr lang="fr-FR">
                <a:latin typeface="Lato"/>
                <a:ea typeface="Lato"/>
                <a:cs typeface="Lato"/>
                <a:sym typeface="Lato"/>
              </a:rPr>
              <a:t>											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113" y="1000224"/>
            <a:ext cx="2306025" cy="25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600" y="667725"/>
            <a:ext cx="3171226" cy="31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455138" y="3506475"/>
            <a:ext cx="32556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Richard</a:t>
            </a:r>
            <a:b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Coordinator</a:t>
            </a:r>
            <a:endParaRPr b="1" sz="20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5373163" y="3506475"/>
            <a:ext cx="33621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Kacper</a:t>
            </a:r>
            <a:b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IB Responsible</a:t>
            </a:r>
            <a:endParaRPr b="1" sz="20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0" y="255475"/>
            <a:ext cx="91440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7AC143"/>
                </a:solidFill>
                <a:latin typeface="Lato"/>
                <a:ea typeface="Lato"/>
                <a:cs typeface="Lato"/>
                <a:sym typeface="Lato"/>
              </a:rPr>
              <a:t>THE HOOMANS</a:t>
            </a:r>
            <a:endParaRPr b="1" sz="3600">
              <a:solidFill>
                <a:srgbClr val="7AC1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2944188" y="5839750"/>
            <a:ext cx="32556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Manuel</a:t>
            </a:r>
            <a:b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fr-FR"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Co-coordinator</a:t>
            </a:r>
            <a:endParaRPr b="1" sz="20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375" y="1879125"/>
            <a:ext cx="8569252" cy="57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N Presentation Templat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andardSlide">
  <a:themeElements>
    <a:clrScheme name="Custom 1">
      <a:dk1>
        <a:srgbClr val="1C1C1C"/>
      </a:dk1>
      <a:lt1>
        <a:srgbClr val="FFFFFF"/>
      </a:lt1>
      <a:dk2>
        <a:srgbClr val="2E3192"/>
      </a:dk2>
      <a:lt2>
        <a:srgbClr val="EEECE1"/>
      </a:lt2>
      <a:accent1>
        <a:srgbClr val="00AEEF"/>
      </a:accent1>
      <a:accent2>
        <a:srgbClr val="0088B8"/>
      </a:accent2>
      <a:accent3>
        <a:srgbClr val="EC008C"/>
      </a:accent3>
      <a:accent4>
        <a:srgbClr val="B4006B"/>
      </a:accent4>
      <a:accent5>
        <a:srgbClr val="F47B20"/>
      </a:accent5>
      <a:accent6>
        <a:srgbClr val="7BC143"/>
      </a:accent6>
      <a:hlink>
        <a:srgbClr val="1F497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