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webextensions/webextension3.xml" ContentType="application/vnd.ms-office.webextension+xml"/>
  <Override PartName="/ppt/webextensions/webextension4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78ABE3C1-DBE1-495D-B57B-2849774B866A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00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34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2172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89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60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78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117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450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87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810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363EFA5E-FA76-400D-B3DC-F0BA90E6D107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7228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10/14/2019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88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12.sv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2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85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FD01F5-982D-424F-B82D-EE1543286E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742465"/>
            <a:ext cx="8144134" cy="1373070"/>
          </a:xfrm>
        </p:spPr>
        <p:txBody>
          <a:bodyPr/>
          <a:lstStyle/>
          <a:p>
            <a:r>
              <a:rPr lang="fr-FR" dirty="0">
                <a:latin typeface="Arial Black" panose="020B0A04020102020204" pitchFamily="34" charset="0"/>
              </a:rPr>
              <a:t>Projet d’association ESN à Reims</a:t>
            </a:r>
            <a:endParaRPr lang="es-ES" dirty="0">
              <a:latin typeface="Arial Black" panose="020B0A04020102020204" pitchFamily="34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B360D1-07F1-4347-AA3D-547F5B3812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Remontons une nouvelle association à destination des étudiants internationaux ! </a:t>
            </a:r>
            <a:endParaRPr lang="es-ES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333AE9-6A47-4726-BEF6-1BAE64BAC357}"/>
              </a:ext>
            </a:extLst>
          </p:cNvPr>
          <p:cNvSpPr txBox="1"/>
          <p:nvPr/>
        </p:nvSpPr>
        <p:spPr>
          <a:xfrm>
            <a:off x="667512" y="6096741"/>
            <a:ext cx="2695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Marissa </a:t>
            </a:r>
            <a:r>
              <a:rPr lang="fr-FR"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Tribout</a:t>
            </a:r>
            <a:endParaRPr lang="es-E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344CFC4-234A-460C-84AC-61DDB4659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90644" y="5816023"/>
            <a:ext cx="1291678" cy="747737"/>
          </a:xfrm>
          <a:prstGeom prst="rect">
            <a:avLst/>
          </a:prstGeom>
        </p:spPr>
      </p:pic>
      <p:sp>
        <p:nvSpPr>
          <p:cNvPr id="31" name="Larme 30">
            <a:extLst>
              <a:ext uri="{FF2B5EF4-FFF2-40B4-BE49-F238E27FC236}">
                <a16:creationId xmlns:a16="http://schemas.microsoft.com/office/drawing/2014/main" id="{F0DA809D-D4B2-447E-A888-0A83AC38DC78}"/>
              </a:ext>
            </a:extLst>
          </p:cNvPr>
          <p:cNvSpPr/>
          <p:nvPr/>
        </p:nvSpPr>
        <p:spPr>
          <a:xfrm>
            <a:off x="8824457" y="0"/>
            <a:ext cx="3367544" cy="2954215"/>
          </a:xfrm>
          <a:prstGeom prst="teardrop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6FA268BC-F446-42C7-94A4-247CDB834534}"/>
              </a:ext>
            </a:extLst>
          </p:cNvPr>
          <p:cNvSpPr/>
          <p:nvPr/>
        </p:nvSpPr>
        <p:spPr>
          <a:xfrm>
            <a:off x="5076093" y="2954215"/>
            <a:ext cx="4250788" cy="358217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09633843-639B-4140-AE76-FF21CCA897B4}"/>
              </a:ext>
            </a:extLst>
          </p:cNvPr>
          <p:cNvSpPr/>
          <p:nvPr/>
        </p:nvSpPr>
        <p:spPr>
          <a:xfrm>
            <a:off x="801943" y="1005204"/>
            <a:ext cx="5122985" cy="4572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452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6F5F8630-A2FB-4E9D-93C7-ABD287E14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141" y="4107725"/>
            <a:ext cx="5277047" cy="2748462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34B9FCD4-4110-426A-B6EA-2923925F1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778" y="475800"/>
            <a:ext cx="3383280" cy="1278491"/>
          </a:xfrm>
        </p:spPr>
        <p:txBody>
          <a:bodyPr/>
          <a:lstStyle/>
          <a:p>
            <a:pPr algn="ctr"/>
            <a:r>
              <a:rPr lang="fr-FR" sz="4400" b="1" dirty="0"/>
              <a:t>Anciennement « </a:t>
            </a:r>
            <a:r>
              <a:rPr lang="fr-FR" sz="4400" b="1" dirty="0" err="1"/>
              <a:t>Ereimsmus</a:t>
            </a:r>
            <a:r>
              <a:rPr lang="fr-FR" sz="4400" b="1" dirty="0"/>
              <a:t> »</a:t>
            </a:r>
            <a:br>
              <a:rPr lang="fr-FR" dirty="0"/>
            </a:br>
            <a:r>
              <a:rPr lang="fr-FR" sz="2800" dirty="0"/>
              <a:t>2009-2017</a:t>
            </a:r>
            <a:endParaRPr lang="es-ES" dirty="0"/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C9FC65D3-D116-4E60-A18E-60B2D653B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63" y="330590"/>
            <a:ext cx="5498123" cy="150675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>
                <a:latin typeface="Arial Rounded MT Bold" panose="020F0704030504030204" pitchFamily="34" charset="0"/>
              </a:rPr>
              <a:t>Mon expérience Erasmus :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6D1ADDC-578A-4CE1-A955-07CC57983697}"/>
              </a:ext>
            </a:extLst>
          </p:cNvPr>
          <p:cNvSpPr/>
          <p:nvPr/>
        </p:nvSpPr>
        <p:spPr>
          <a:xfrm>
            <a:off x="9163570" y="1985123"/>
            <a:ext cx="1949906" cy="1007903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EB6CB92-E717-4C80-A16D-6A26896E3E26}"/>
              </a:ext>
            </a:extLst>
          </p:cNvPr>
          <p:cNvSpPr txBox="1"/>
          <p:nvPr/>
        </p:nvSpPr>
        <p:spPr>
          <a:xfrm>
            <a:off x="8074855" y="3351747"/>
            <a:ext cx="3516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 Black" panose="020B0A04020102020204" pitchFamily="34" charset="0"/>
              </a:rPr>
              <a:t>Buddy Program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89C8F1D-3A5A-4091-9F4A-570211C0AC2E}"/>
              </a:ext>
            </a:extLst>
          </p:cNvPr>
          <p:cNvSpPr txBox="1"/>
          <p:nvPr/>
        </p:nvSpPr>
        <p:spPr>
          <a:xfrm>
            <a:off x="8007854" y="3914953"/>
            <a:ext cx="4011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 Black" panose="020B0A04020102020204" pitchFamily="34" charset="0"/>
              </a:rPr>
              <a:t>Partenariat Foyer Rémois </a:t>
            </a:r>
            <a:r>
              <a:rPr lang="fr-FR" dirty="0"/>
              <a:t>(Bailleur Social)</a:t>
            </a:r>
          </a:p>
          <a:p>
            <a:endParaRPr lang="fr-FR" dirty="0"/>
          </a:p>
          <a:p>
            <a:r>
              <a:rPr lang="fr-FR" b="1" dirty="0">
                <a:latin typeface="Arial Black" panose="020B0A04020102020204" pitchFamily="34" charset="0"/>
              </a:rPr>
              <a:t>Social Erasmus</a:t>
            </a:r>
            <a:endParaRPr lang="es-ES" b="1" dirty="0">
              <a:latin typeface="Arial Black" panose="020B0A04020102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1A3B3BD-A123-445B-872F-2F53A0FE41EC}"/>
              </a:ext>
            </a:extLst>
          </p:cNvPr>
          <p:cNvSpPr txBox="1"/>
          <p:nvPr/>
        </p:nvSpPr>
        <p:spPr>
          <a:xfrm>
            <a:off x="8074855" y="5327081"/>
            <a:ext cx="3670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Arial Black" panose="020B0A04020102020204" pitchFamily="34" charset="0"/>
              </a:rPr>
              <a:t>Diverses activités : 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Activités Culturelles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Sorties festives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Animations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45F2E13-AD3A-4C01-AC09-0D37815EF302}"/>
              </a:ext>
            </a:extLst>
          </p:cNvPr>
          <p:cNvSpPr txBox="1"/>
          <p:nvPr/>
        </p:nvSpPr>
        <p:spPr>
          <a:xfrm>
            <a:off x="279412" y="3477109"/>
            <a:ext cx="50784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2400" dirty="0"/>
              <a:t>  Importante remise en question</a:t>
            </a:r>
          </a:p>
          <a:p>
            <a:endParaRPr lang="fr-FR" dirty="0"/>
          </a:p>
          <a:p>
            <a:endParaRPr lang="es-ES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EF3E8A5-0189-4FF7-AF9A-C9FD207DF780}"/>
              </a:ext>
            </a:extLst>
          </p:cNvPr>
          <p:cNvSpPr txBox="1"/>
          <p:nvPr/>
        </p:nvSpPr>
        <p:spPr>
          <a:xfrm>
            <a:off x="279412" y="4889044"/>
            <a:ext cx="53738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fr-FR" sz="2400" dirty="0"/>
              <a:t> Volonté d’engagement </a:t>
            </a:r>
          </a:p>
          <a:p>
            <a:r>
              <a:rPr lang="fr-FR" sz="2400" dirty="0"/>
              <a:t>à mon retour </a:t>
            </a:r>
          </a:p>
          <a:p>
            <a:endParaRPr lang="es-ES" dirty="0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D4A5795A-154E-4991-8783-1FB5112B2C28}"/>
              </a:ext>
            </a:extLst>
          </p:cNvPr>
          <p:cNvSpPr/>
          <p:nvPr/>
        </p:nvSpPr>
        <p:spPr>
          <a:xfrm>
            <a:off x="5154269" y="112403"/>
            <a:ext cx="2568093" cy="2355556"/>
          </a:xfrm>
          <a:prstGeom prst="ellipse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0F72BEB-245E-4F29-A2E3-B3D505D0CE54}"/>
              </a:ext>
            </a:extLst>
          </p:cNvPr>
          <p:cNvSpPr txBox="1"/>
          <p:nvPr/>
        </p:nvSpPr>
        <p:spPr>
          <a:xfrm>
            <a:off x="302054" y="1754291"/>
            <a:ext cx="429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/>
              <a:t>6 mois à Elche, Espagne</a:t>
            </a:r>
            <a:endParaRPr lang="es-ES" sz="2400" dirty="0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3F15593-7B8B-4304-AC08-8D9BD1DCB97E}"/>
              </a:ext>
            </a:extLst>
          </p:cNvPr>
          <p:cNvSpPr/>
          <p:nvPr/>
        </p:nvSpPr>
        <p:spPr>
          <a:xfrm>
            <a:off x="3716418" y="839960"/>
            <a:ext cx="2875701" cy="2625383"/>
          </a:xfrm>
          <a:prstGeom prst="ellipse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109000"/>
                      </a14:imgEffect>
                      <a14:imgEffect>
                        <a14:brightnessContrast brigh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9DE63F-CAAC-4085-B1EF-CC7639AC6FD5}"/>
              </a:ext>
            </a:extLst>
          </p:cNvPr>
          <p:cNvSpPr/>
          <p:nvPr/>
        </p:nvSpPr>
        <p:spPr>
          <a:xfrm>
            <a:off x="5453491" y="3068285"/>
            <a:ext cx="2774187" cy="841304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  <a:latin typeface="Bahnschrift" panose="020B0502040204020203" pitchFamily="34" charset="0"/>
              </a:rPr>
              <a:t>Premiers contacts avec : </a:t>
            </a:r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Julien Guillot</a:t>
            </a:r>
          </a:p>
          <a:p>
            <a:pPr algn="ctr"/>
            <a:r>
              <a:rPr lang="fr-FR" sz="1600" dirty="0">
                <a:solidFill>
                  <a:srgbClr val="002060"/>
                </a:solidFill>
                <a:latin typeface="Bahnschrift" panose="020B0502040204020203" pitchFamily="34" charset="0"/>
              </a:rPr>
              <a:t>Alpin </a:t>
            </a:r>
            <a:r>
              <a:rPr lang="fr-FR" sz="1600" dirty="0" err="1">
                <a:solidFill>
                  <a:srgbClr val="002060"/>
                </a:solidFill>
                <a:latin typeface="Bahnschrift" panose="020B0502040204020203" pitchFamily="34" charset="0"/>
              </a:rPr>
              <a:t>Charbaut</a:t>
            </a:r>
            <a:endParaRPr lang="es-ES" sz="1600" dirty="0">
              <a:solidFill>
                <a:srgbClr val="002060"/>
              </a:solidFill>
              <a:latin typeface="Bahnschrift" panose="020B0502040204020203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E64BD29B-0F82-4625-A1EE-D39E3822F1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6418" y="4637480"/>
            <a:ext cx="3241516" cy="188993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6" name="Graphique 8" descr="Avion">
            <a:extLst>
              <a:ext uri="{FF2B5EF4-FFF2-40B4-BE49-F238E27FC236}">
                <a16:creationId xmlns:a16="http://schemas.microsoft.com/office/drawing/2014/main" id="{18968640-8F07-423A-A032-F2C8C4958C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340000">
            <a:off x="288567" y="919465"/>
            <a:ext cx="520263" cy="48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555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4" grpId="0"/>
      <p:bldP spid="15" grpId="0"/>
      <p:bldP spid="16" grpId="0"/>
      <p:bldP spid="17" grpId="0"/>
      <p:bldP spid="18" grpId="0"/>
      <p:bldP spid="21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0077570-56F1-45A6-A406-83259AC284C3}"/>
              </a:ext>
            </a:extLst>
          </p:cNvPr>
          <p:cNvSpPr/>
          <p:nvPr/>
        </p:nvSpPr>
        <p:spPr>
          <a:xfrm>
            <a:off x="4195946" y="237835"/>
            <a:ext cx="4350588" cy="741872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600" b="1" dirty="0">
                <a:solidFill>
                  <a:schemeClr val="accent1">
                    <a:lumMod val="75000"/>
                  </a:schemeClr>
                </a:solidFill>
                <a:latin typeface="Tahoma"/>
                <a:ea typeface="Tahoma"/>
                <a:cs typeface="Calibri Light" panose="020F0302020204030204"/>
              </a:rPr>
              <a:t>"STUDYNREIMS"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53E1D7-1A56-46C9-806B-F3BCB41B48AB}"/>
              </a:ext>
            </a:extLst>
          </p:cNvPr>
          <p:cNvSpPr/>
          <p:nvPr/>
        </p:nvSpPr>
        <p:spPr>
          <a:xfrm>
            <a:off x="448573" y="1276396"/>
            <a:ext cx="5323243" cy="535677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dirty="0">
              <a:cs typeface="Calibri Ligh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9673CADA-7A95-4B3C-80BD-D695329AB904}"/>
              </a:ext>
            </a:extLst>
          </p:cNvPr>
          <p:cNvSpPr txBox="1"/>
          <p:nvPr/>
        </p:nvSpPr>
        <p:spPr>
          <a:xfrm>
            <a:off x="1360099" y="1460740"/>
            <a:ext cx="4411717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800" dirty="0">
                <a:solidFill>
                  <a:schemeClr val="bg1"/>
                </a:solidFill>
                <a:latin typeface="Arial Black"/>
                <a:ea typeface="Tahoma"/>
                <a:cs typeface="Tahoma"/>
              </a:rPr>
              <a:t>LES OBJECTIFS</a:t>
            </a: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  <a:cs typeface="Calibri Light"/>
              </a:rPr>
              <a:t>Pour rentrer dans le réseau ESN  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03D074F-C26D-41D8-AF07-DE319A3020C4}"/>
              </a:ext>
            </a:extLst>
          </p:cNvPr>
          <p:cNvSpPr txBox="1"/>
          <p:nvPr/>
        </p:nvSpPr>
        <p:spPr>
          <a:xfrm>
            <a:off x="767911" y="2260959"/>
            <a:ext cx="370648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2400" dirty="0">
                <a:cs typeface="Calibri Light"/>
              </a:rPr>
              <a:t> Être </a:t>
            </a:r>
            <a:r>
              <a:rPr lang="fr-FR" sz="2400" b="1" dirty="0">
                <a:cs typeface="Calibri Light"/>
              </a:rPr>
              <a:t>présent</a:t>
            </a:r>
            <a:r>
              <a:rPr lang="fr-FR" sz="2400" dirty="0">
                <a:cs typeface="Calibri Light"/>
              </a:rPr>
              <a:t> et soutenir </a:t>
            </a:r>
          </a:p>
          <a:p>
            <a:pPr marL="285750" indent="-285750">
              <a:buFont typeface="Arial"/>
              <a:buChar char="•"/>
            </a:pPr>
            <a:r>
              <a:rPr lang="fr-FR" sz="2400" dirty="0">
                <a:cs typeface="Calibri Light"/>
              </a:rPr>
              <a:t> Base </a:t>
            </a:r>
            <a:r>
              <a:rPr lang="fr-FR" sz="2400" b="1" dirty="0">
                <a:cs typeface="Calibri Light"/>
              </a:rPr>
              <a:t>solide</a:t>
            </a:r>
          </a:p>
          <a:p>
            <a:pPr marL="285750" indent="-285750">
              <a:buFont typeface="Arial"/>
              <a:buChar char="•"/>
            </a:pPr>
            <a:r>
              <a:rPr lang="fr-FR" sz="2400" dirty="0">
                <a:cs typeface="Calibri Light"/>
              </a:rPr>
              <a:t> Le </a:t>
            </a:r>
            <a:r>
              <a:rPr lang="fr-FR" sz="2400" b="1" dirty="0">
                <a:cs typeface="Calibri Light"/>
              </a:rPr>
              <a:t>qualitatif</a:t>
            </a:r>
          </a:p>
          <a:p>
            <a:pPr marL="285750" indent="-285750">
              <a:buFont typeface="Arial"/>
              <a:buChar char="•"/>
            </a:pPr>
            <a:endParaRPr lang="fr-FR" sz="2400" dirty="0">
              <a:cs typeface="Calibri Light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EE4FE277-99EE-4767-B4C6-FE6ACA15F79D}"/>
              </a:ext>
            </a:extLst>
          </p:cNvPr>
          <p:cNvSpPr txBox="1"/>
          <p:nvPr/>
        </p:nvSpPr>
        <p:spPr>
          <a:xfrm>
            <a:off x="448573" y="3491651"/>
            <a:ext cx="5402074" cy="298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r>
              <a:rPr lang="fr-FR" sz="2400" b="1" dirty="0">
                <a:cs typeface="Calibri Light"/>
              </a:rPr>
              <a:t>Suivre Modèle ESN</a:t>
            </a:r>
            <a:r>
              <a:rPr lang="fr-FR" sz="2400" dirty="0">
                <a:cs typeface="Calibri Light"/>
              </a:rPr>
              <a:t> </a:t>
            </a:r>
          </a:p>
          <a:p>
            <a:pPr marL="800100" lvl="1" indent="-342900">
              <a:buFontTx/>
              <a:buChar char="-"/>
            </a:pPr>
            <a:r>
              <a:rPr lang="fr-FR" sz="2000" dirty="0">
                <a:cs typeface="Calibri Light"/>
              </a:rPr>
              <a:t>Buddy System</a:t>
            </a:r>
          </a:p>
          <a:p>
            <a:pPr marL="800100" lvl="1" indent="-342900">
              <a:buFontTx/>
              <a:buChar char="-"/>
            </a:pPr>
            <a:r>
              <a:rPr lang="fr-FR" sz="2000" dirty="0">
                <a:cs typeface="Calibri Light"/>
              </a:rPr>
              <a:t>Activités </a:t>
            </a:r>
            <a:endParaRPr lang="fr-FR" dirty="0"/>
          </a:p>
          <a:p>
            <a:pPr marL="800100" lvl="1" indent="-342900">
              <a:buFontTx/>
              <a:buChar char="-"/>
            </a:pPr>
            <a:r>
              <a:rPr lang="fr-FR" sz="2000" dirty="0">
                <a:cs typeface="Calibri Light"/>
              </a:rPr>
              <a:t>Sorties </a:t>
            </a:r>
          </a:p>
          <a:p>
            <a:pPr marL="800100" lvl="1" indent="-342900">
              <a:buFontTx/>
              <a:buChar char="-"/>
            </a:pPr>
            <a:r>
              <a:rPr lang="fr-FR" sz="2000" dirty="0">
                <a:cs typeface="Calibri Light"/>
              </a:rPr>
              <a:t>Partenariats et collaborations</a:t>
            </a:r>
          </a:p>
          <a:p>
            <a:pPr marL="800100" lvl="1" indent="-342900">
              <a:buFontTx/>
              <a:buChar char="-"/>
            </a:pPr>
            <a:r>
              <a:rPr lang="fr-FR" sz="2000" dirty="0">
                <a:cs typeface="Calibri Light"/>
              </a:rPr>
              <a:t>Implication avec Association du Grand Est</a:t>
            </a:r>
          </a:p>
          <a:p>
            <a:pPr marL="285750" indent="-285750">
              <a:buFont typeface="Wingdings"/>
              <a:buChar char="§"/>
            </a:pPr>
            <a:r>
              <a:rPr lang="fr-FR" sz="2400" b="1" dirty="0">
                <a:cs typeface="Calibri Light"/>
              </a:rPr>
              <a:t>Social Erasmus</a:t>
            </a:r>
          </a:p>
          <a:p>
            <a:pPr marL="800100" lvl="1" indent="-342900">
              <a:buFontTx/>
              <a:buChar char="-"/>
            </a:pPr>
            <a:r>
              <a:rPr lang="fr-FR" sz="2000" dirty="0">
                <a:cs typeface="Calibri Light"/>
              </a:rPr>
              <a:t>Interventions milieux scolaires</a:t>
            </a:r>
          </a:p>
          <a:p>
            <a:pPr marL="800100" lvl="1" indent="-342900">
              <a:buFontTx/>
              <a:buChar char="-"/>
            </a:pPr>
            <a:r>
              <a:rPr lang="fr-FR" sz="2000" dirty="0">
                <a:cs typeface="Calibri Light"/>
              </a:rPr>
              <a:t>Vie citoyenne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A2DF850-0F68-4761-8D58-04716352243C}"/>
              </a:ext>
            </a:extLst>
          </p:cNvPr>
          <p:cNvSpPr/>
          <p:nvPr/>
        </p:nvSpPr>
        <p:spPr>
          <a:xfrm>
            <a:off x="6371240" y="1234309"/>
            <a:ext cx="5052849" cy="53988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86CEE8ED-9B6F-4BA5-BB30-D69BB25DFD26}"/>
              </a:ext>
            </a:extLst>
          </p:cNvPr>
          <p:cNvSpPr txBox="1"/>
          <p:nvPr/>
        </p:nvSpPr>
        <p:spPr>
          <a:xfrm>
            <a:off x="7399284" y="1399609"/>
            <a:ext cx="479271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  <a:latin typeface="Arial Black"/>
                <a:cs typeface="Calibri Light"/>
              </a:rPr>
              <a:t>Déjà réalisé :</a:t>
            </a:r>
            <a:r>
              <a:rPr lang="fr-F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Arial Black"/>
                <a:cs typeface="Calibri Light"/>
              </a:rPr>
              <a:t> 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307A802-35E8-4562-B16A-A861C972BF79}"/>
              </a:ext>
            </a:extLst>
          </p:cNvPr>
          <p:cNvSpPr txBox="1"/>
          <p:nvPr/>
        </p:nvSpPr>
        <p:spPr>
          <a:xfrm>
            <a:off x="6622507" y="1872810"/>
            <a:ext cx="4792716" cy="28315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fr-FR" sz="2000" dirty="0">
                <a:cs typeface="Calibri Light"/>
              </a:rPr>
              <a:t>Soutien de </a:t>
            </a:r>
            <a:r>
              <a:rPr lang="fr-FR" sz="2000" b="1" dirty="0">
                <a:cs typeface="Calibri Light"/>
              </a:rPr>
              <a:t>ESN France</a:t>
            </a:r>
            <a:r>
              <a:rPr lang="fr-FR" sz="2000" dirty="0">
                <a:cs typeface="Calibri Light"/>
              </a:rPr>
              <a:t> et </a:t>
            </a:r>
            <a:r>
              <a:rPr lang="fr-FR" sz="2000" b="1" dirty="0">
                <a:cs typeface="Calibri Light"/>
              </a:rPr>
              <a:t>Relations internationales</a:t>
            </a:r>
            <a:r>
              <a:rPr lang="fr-FR" sz="2000" dirty="0">
                <a:cs typeface="Calibri Light"/>
              </a:rPr>
              <a:t> de l'URCA</a:t>
            </a:r>
          </a:p>
          <a:p>
            <a:pPr marL="285750" indent="-285750">
              <a:buFont typeface="Courier New"/>
              <a:buChar char="o"/>
            </a:pPr>
            <a:r>
              <a:rPr lang="fr-FR" sz="2000" dirty="0">
                <a:cs typeface="Calibri Light"/>
              </a:rPr>
              <a:t>Intervention à </a:t>
            </a:r>
            <a:r>
              <a:rPr lang="fr-FR" sz="2000" b="1" dirty="0">
                <a:cs typeface="Calibri Light"/>
              </a:rPr>
              <a:t>Ta Vie de Campus</a:t>
            </a:r>
          </a:p>
          <a:p>
            <a:pPr marL="285750" indent="-285750">
              <a:buFont typeface="Courier New"/>
              <a:buChar char="o"/>
            </a:pPr>
            <a:r>
              <a:rPr lang="fr-FR" sz="2000" dirty="0">
                <a:cs typeface="Calibri Light"/>
              </a:rPr>
              <a:t>Début Equipe : </a:t>
            </a:r>
            <a:r>
              <a:rPr lang="fr-FR" sz="2000" b="1" dirty="0">
                <a:cs typeface="Calibri Light"/>
              </a:rPr>
              <a:t>8 personnes</a:t>
            </a:r>
            <a:r>
              <a:rPr lang="fr-FR" sz="2000" dirty="0">
                <a:cs typeface="Calibri Light"/>
              </a:rPr>
              <a:t> (2 venant de NEOMA = business </a:t>
            </a:r>
            <a:r>
              <a:rPr lang="fr-FR" sz="2000" dirty="0" err="1">
                <a:cs typeface="Calibri Light"/>
              </a:rPr>
              <a:t>school</a:t>
            </a:r>
            <a:r>
              <a:rPr lang="fr-FR" sz="2000" dirty="0">
                <a:cs typeface="Calibri Light"/>
              </a:rPr>
              <a:t>)</a:t>
            </a:r>
          </a:p>
          <a:p>
            <a:pPr marL="285750" indent="-285750">
              <a:buFont typeface="Courier New"/>
              <a:buChar char="o"/>
            </a:pPr>
            <a:r>
              <a:rPr lang="fr-FR" sz="2000" b="1" dirty="0">
                <a:cs typeface="Calibri Light"/>
              </a:rPr>
              <a:t>Réunion d'information</a:t>
            </a:r>
            <a:r>
              <a:rPr lang="fr-FR" sz="2000" dirty="0">
                <a:cs typeface="Calibri Light"/>
              </a:rPr>
              <a:t> le JEUDI 17 OCTOBRE </a:t>
            </a:r>
          </a:p>
          <a:p>
            <a:pPr marL="285750" indent="-285750">
              <a:buFont typeface="Courier New"/>
              <a:buChar char="o"/>
            </a:pPr>
            <a:r>
              <a:rPr lang="fr-FR" sz="2000" b="1" dirty="0">
                <a:cs typeface="Calibri Light"/>
              </a:rPr>
              <a:t>Formation au Mans</a:t>
            </a:r>
            <a:r>
              <a:rPr lang="fr-FR" sz="2000" dirty="0">
                <a:cs typeface="Calibri Light"/>
              </a:rPr>
              <a:t> en cours</a:t>
            </a:r>
          </a:p>
          <a:p>
            <a:pPr marL="285750" indent="-285750">
              <a:buFont typeface="Courier New"/>
              <a:buChar char="o"/>
            </a:pPr>
            <a:endParaRPr lang="fr-FR" dirty="0">
              <a:cs typeface="Calibri Light"/>
            </a:endParaRPr>
          </a:p>
        </p:txBody>
      </p:sp>
      <p:pic>
        <p:nvPicPr>
          <p:cNvPr id="13" name="Graphique 2" descr="Visage blanc faisant un clin d’œil">
            <a:extLst>
              <a:ext uri="{FF2B5EF4-FFF2-40B4-BE49-F238E27FC236}">
                <a16:creationId xmlns:a16="http://schemas.microsoft.com/office/drawing/2014/main" id="{FCF7E721-0BE4-4896-8265-A959F3651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526110" y="1382110"/>
            <a:ext cx="599091" cy="57281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8A1D181-66C9-4E92-8701-5F4F55A6126A}"/>
              </a:ext>
            </a:extLst>
          </p:cNvPr>
          <p:cNvSpPr txBox="1"/>
          <p:nvPr/>
        </p:nvSpPr>
        <p:spPr>
          <a:xfrm>
            <a:off x="6777538" y="4475232"/>
            <a:ext cx="48978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2400" dirty="0">
                <a:solidFill>
                  <a:schemeClr val="accent1">
                    <a:lumMod val="50000"/>
                  </a:schemeClr>
                </a:solidFill>
                <a:latin typeface="Arial Black"/>
              </a:rPr>
              <a:t>Actions rapides possibles :</a:t>
            </a:r>
            <a:r>
              <a:rPr lang="fr-FR" sz="2400" dirty="0">
                <a:solidFill>
                  <a:schemeClr val="accent2">
                    <a:lumMod val="75000"/>
                  </a:schemeClr>
                </a:solidFill>
                <a:latin typeface="Arial Black"/>
              </a:rPr>
              <a:t> </a:t>
            </a:r>
            <a:endParaRPr lang="fr-FR" sz="2400" dirty="0">
              <a:solidFill>
                <a:schemeClr val="accent2">
                  <a:lumMod val="75000"/>
                </a:schemeClr>
              </a:solidFill>
              <a:latin typeface="Arial Black"/>
              <a:cs typeface="Calibri Ligh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88D1B9E-7B56-407F-A09B-0AD8F89F287C}"/>
              </a:ext>
            </a:extLst>
          </p:cNvPr>
          <p:cNvSpPr txBox="1"/>
          <p:nvPr/>
        </p:nvSpPr>
        <p:spPr>
          <a:xfrm>
            <a:off x="6637611" y="4976306"/>
            <a:ext cx="4096406" cy="19082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v"/>
            </a:pPr>
            <a:r>
              <a:rPr lang="fr-FR" sz="2000" b="1" dirty="0">
                <a:cs typeface="Calibri Light"/>
              </a:rPr>
              <a:t>Groupe</a:t>
            </a:r>
            <a:r>
              <a:rPr lang="fr-FR" sz="2000" dirty="0">
                <a:cs typeface="Calibri Light"/>
              </a:rPr>
              <a:t> de conversation</a:t>
            </a:r>
            <a:endParaRPr lang="fr-FR" sz="2000" dirty="0"/>
          </a:p>
          <a:p>
            <a:pPr marL="285750" indent="-285750">
              <a:buFont typeface="Wingdings"/>
              <a:buChar char="v"/>
            </a:pPr>
            <a:r>
              <a:rPr lang="fr-FR" sz="2000" dirty="0">
                <a:cs typeface="Calibri Light"/>
              </a:rPr>
              <a:t>Diner/ </a:t>
            </a:r>
            <a:r>
              <a:rPr lang="fr-FR" sz="2000" b="1" dirty="0">
                <a:cs typeface="Calibri Light"/>
              </a:rPr>
              <a:t>déjeuner internationaux</a:t>
            </a:r>
          </a:p>
          <a:p>
            <a:pPr marL="285750" indent="-285750">
              <a:buFont typeface="Wingdings"/>
              <a:buChar char="v"/>
            </a:pPr>
            <a:r>
              <a:rPr lang="fr-FR" sz="2000" b="1" dirty="0">
                <a:ea typeface="+mn-lt"/>
                <a:cs typeface="+mn-lt"/>
              </a:rPr>
              <a:t>Sensibilisation </a:t>
            </a:r>
            <a:r>
              <a:rPr lang="fr-FR" sz="2000" dirty="0">
                <a:ea typeface="+mn-lt"/>
                <a:cs typeface="+mn-lt"/>
              </a:rPr>
              <a:t>à la mobilité</a:t>
            </a:r>
            <a:r>
              <a:rPr lang="fr-FR" sz="2000" b="1" dirty="0">
                <a:ea typeface="+mn-lt"/>
                <a:cs typeface="+mn-lt"/>
              </a:rPr>
              <a:t> </a:t>
            </a:r>
            <a:endParaRPr lang="fr-FR" sz="2000" b="1" dirty="0">
              <a:cs typeface="Calibri Light"/>
            </a:endParaRPr>
          </a:p>
          <a:p>
            <a:pPr marL="285750" indent="-285750">
              <a:buFont typeface="Wingdings"/>
              <a:buChar char="v"/>
            </a:pPr>
            <a:r>
              <a:rPr lang="fr-FR" sz="2000" b="1" dirty="0">
                <a:cs typeface="Calibri Light"/>
              </a:rPr>
              <a:t>Sorties cultures, animations festives</a:t>
            </a:r>
          </a:p>
          <a:p>
            <a:pPr marL="285750" indent="-285750">
              <a:buFont typeface="Wingdings"/>
              <a:buChar char="v"/>
            </a:pPr>
            <a:r>
              <a:rPr lang="fr-FR" sz="2000" b="1" dirty="0">
                <a:cs typeface="Calibri Light"/>
              </a:rPr>
              <a:t>Tandem linguistique</a:t>
            </a:r>
          </a:p>
          <a:p>
            <a:pPr marL="285750" indent="-285750">
              <a:buFont typeface="Wingdings"/>
              <a:buChar char="v"/>
            </a:pPr>
            <a:endParaRPr lang="fr-FR" b="1" dirty="0">
              <a:cs typeface="Calibri Light"/>
            </a:endParaRPr>
          </a:p>
        </p:txBody>
      </p:sp>
      <p:pic>
        <p:nvPicPr>
          <p:cNvPr id="14" name="Graphique 28" descr="Présentation avec liste de vérification (droite à gauche)">
            <a:extLst>
              <a:ext uri="{FF2B5EF4-FFF2-40B4-BE49-F238E27FC236}">
                <a16:creationId xmlns:a16="http://schemas.microsoft.com/office/drawing/2014/main" id="{24DEE00E-6D45-456E-AF10-6B112FEC9D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50523" y="1460938"/>
            <a:ext cx="677918" cy="6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30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/>
      <p:bldP spid="27" grpId="0"/>
      <p:bldP spid="32" grpId="0" animBg="1"/>
      <p:bldP spid="33" grpId="0"/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7" descr="Une image contenant personne, homme, tenant, drapeau&#10;&#10;Description générée avec un niveau de confiance très élevé">
            <a:extLst>
              <a:ext uri="{FF2B5EF4-FFF2-40B4-BE49-F238E27FC236}">
                <a16:creationId xmlns:a16="http://schemas.microsoft.com/office/drawing/2014/main" id="{A166F536-43E3-4395-B5E4-DD802067A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953" y="3111478"/>
            <a:ext cx="6710852" cy="247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6023036-4444-47C6-BB24-1B5553285FAE}"/>
              </a:ext>
            </a:extLst>
          </p:cNvPr>
          <p:cNvSpPr txBox="1"/>
          <p:nvPr/>
        </p:nvSpPr>
        <p:spPr>
          <a:xfrm>
            <a:off x="3081816" y="994139"/>
            <a:ext cx="6829095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FR" sz="4800" dirty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Merci </a:t>
            </a:r>
            <a:endParaRPr lang="fr-FR" sz="4800" dirty="0">
              <a:solidFill>
                <a:schemeClr val="accent1">
                  <a:lumMod val="75000"/>
                </a:schemeClr>
              </a:solidFill>
              <a:latin typeface="Forte" panose="03060902040502070203" pitchFamily="66" charset="0"/>
              <a:cs typeface="Calibri Light"/>
            </a:endParaRPr>
          </a:p>
          <a:p>
            <a:pPr algn="ctr"/>
            <a:r>
              <a:rPr lang="fr-FR" sz="4800" dirty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de votre attention !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  <a:latin typeface="Forte" panose="03060902040502070203" pitchFamily="66" charset="0"/>
              </a:rPr>
              <a:t> </a:t>
            </a:r>
            <a:endParaRPr lang="fr-FR" sz="3200" dirty="0">
              <a:solidFill>
                <a:schemeClr val="accent1">
                  <a:lumMod val="75000"/>
                </a:schemeClr>
              </a:solidFill>
              <a:latin typeface="Forte" panose="03060902040502070203" pitchFamily="66" charset="0"/>
              <a:cs typeface="Calibri Light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5297347-5064-4D8E-9CBF-2EE16075D66D}"/>
              </a:ext>
            </a:extLst>
          </p:cNvPr>
          <p:cNvSpPr txBox="1"/>
          <p:nvPr/>
        </p:nvSpPr>
        <p:spPr>
          <a:xfrm>
            <a:off x="10473887" y="6282887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fr-FR" sz="1600" b="1" dirty="0">
              <a:solidFill>
                <a:schemeClr val="accent1">
                  <a:lumMod val="75000"/>
                </a:schemeClr>
              </a:solidFill>
              <a:cs typeface="Calibri Ligh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DD10A52-AF62-4003-A4A1-E3F4C91BA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8462" y="4941018"/>
            <a:ext cx="1758251" cy="191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570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Métropolitain">
  <a:themeElements>
    <a:clrScheme name="Métropolitai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étropolitai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étropolitai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webextensions/_rels/taskpanes.xml.rels><?xml version="1.0" encoding="UTF-8" standalone="yes"?>
<Relationships xmlns="http://schemas.openxmlformats.org/package/2006/relationships"><Relationship Id="rId3" Type="http://schemas.microsoft.com/office/2011/relationships/webextension" Target="webextension3.xml"/><Relationship Id="rId2" Type="http://schemas.microsoft.com/office/2011/relationships/webextension" Target="webextension2.xml"/><Relationship Id="rId1" Type="http://schemas.microsoft.com/office/2011/relationships/webextension" Target="webextension1.xml"/><Relationship Id="rId4" Type="http://schemas.microsoft.com/office/2011/relationships/webextension" Target="webextension4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  <wetp:taskpane dockstate="right" visibility="0" width="350" row="11">
    <wetp:webextensionref xmlns:r="http://schemas.openxmlformats.org/officeDocument/2006/relationships" r:id="rId2"/>
  </wetp:taskpane>
  <wetp:taskpane dockstate="right" visibility="0" width="350" row="9">
    <wetp:webextensionref xmlns:r="http://schemas.openxmlformats.org/officeDocument/2006/relationships" r:id="rId3"/>
  </wetp:taskpane>
  <wetp:taskpane dockstate="right" visibility="0" width="350" row="10">
    <wetp:webextensionref xmlns:r="http://schemas.openxmlformats.org/officeDocument/2006/relationships" r:id="rId4"/>
  </wetp:taskpane>
</wetp:taskpanes>
</file>

<file path=ppt/webextensions/webextension1.xml><?xml version="1.0" encoding="utf-8"?>
<we:webextension xmlns:we="http://schemas.microsoft.com/office/webextensions/webextension/2010/11" id="{39FEE24B-E37C-49A7-AE1E-A779A4E5A540}">
  <we:reference id="wa104380169" version="1.1.2.0" store="fr-FR" storeType="OMEX"/>
  <we:alternateReferences>
    <we:reference id="wa104380169" version="1.1.2.0" store="WA104380169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78FADF76-7616-4311-94ED-3FCF34E05692}">
  <we:reference id="wa104380121" version="2.0.0.0" store="fr-FR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ppt/webextensions/webextension3.xml><?xml version="1.0" encoding="utf-8"?>
<we:webextension xmlns:we="http://schemas.microsoft.com/office/webextensions/webextension/2010/11" id="{D43CA1D4-5A54-4A7E-B82B-B493DBC7886A}">
  <we:reference id="wa104380902" version="1.0.0.0" store="fr-FR" storeType="OMEX"/>
  <we:alternateReferences>
    <we:reference id="wa104380902" version="1.0.0.0" store="WA104380902" storeType="OMEX"/>
  </we:alternateReferences>
  <we:properties/>
  <we:bindings/>
  <we:snapshot xmlns:r="http://schemas.openxmlformats.org/officeDocument/2006/relationships"/>
</we:webextension>
</file>

<file path=ppt/webextensions/webextension4.xml><?xml version="1.0" encoding="utf-8"?>
<we:webextension xmlns:we="http://schemas.microsoft.com/office/webextensions/webextension/2010/11" id="{315DDA70-43C8-4F78-9E9A-0FD4E6870D2E}">
  <we:reference id="wa104380510" version="1.0.0.3" store="fr-FR" storeType="OMEX"/>
  <we:alternateReferences>
    <we:reference id="wa104380510" version="1.0.0.3" store="WA104380510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TM03457491[[fn=Métropolitain]]</Template>
  <TotalTime>206</TotalTime>
  <Words>102</Words>
  <Application>Microsoft Office PowerPoint</Application>
  <PresentationFormat>Grand écran</PresentationFormat>
  <Paragraphs>48</Paragraphs>
  <Slides>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15" baseType="lpstr">
      <vt:lpstr>Arial</vt:lpstr>
      <vt:lpstr>Arial Black</vt:lpstr>
      <vt:lpstr>Arial Rounded MT Bold</vt:lpstr>
      <vt:lpstr>Bahnschrift</vt:lpstr>
      <vt:lpstr>Calibri</vt:lpstr>
      <vt:lpstr>Calibri Light</vt:lpstr>
      <vt:lpstr>Courier New</vt:lpstr>
      <vt:lpstr>Forte</vt:lpstr>
      <vt:lpstr>Tahoma</vt:lpstr>
      <vt:lpstr>Wingdings</vt:lpstr>
      <vt:lpstr>Métropolitain</vt:lpstr>
      <vt:lpstr>Projet d’association ESN à Reims</vt:lpstr>
      <vt:lpstr>Anciennement « Ereimsmus » 2009-2017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d’association ESN à Reims</dc:title>
  <dc:creator>Marissa TRIBOUT</dc:creator>
  <cp:lastModifiedBy>Marissa TRIBOUT</cp:lastModifiedBy>
  <cp:revision>321</cp:revision>
  <dcterms:created xsi:type="dcterms:W3CDTF">2019-10-14T11:34:31Z</dcterms:created>
  <dcterms:modified xsi:type="dcterms:W3CDTF">2019-10-14T21:55:29Z</dcterms:modified>
</cp:coreProperties>
</file>