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8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9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0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1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2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3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5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6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7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  <p:sldMasterId id="2147483762" r:id="rId2"/>
    <p:sldMasterId id="2147483794" r:id="rId3"/>
    <p:sldMasterId id="2147483799" r:id="rId4"/>
    <p:sldMasterId id="2147483804" r:id="rId5"/>
    <p:sldMasterId id="2147483809" r:id="rId6"/>
    <p:sldMasterId id="2147483814" r:id="rId7"/>
    <p:sldMasterId id="2147483820" r:id="rId8"/>
    <p:sldMasterId id="2147483673" r:id="rId9"/>
    <p:sldMasterId id="2147483781" r:id="rId10"/>
    <p:sldMasterId id="2147483686" r:id="rId11"/>
    <p:sldMasterId id="2147483699" r:id="rId12"/>
    <p:sldMasterId id="2147483712" r:id="rId13"/>
    <p:sldMasterId id="2147483738" r:id="rId14"/>
    <p:sldMasterId id="2147483744" r:id="rId15"/>
    <p:sldMasterId id="2147483750" r:id="rId16"/>
    <p:sldMasterId id="2147483756" r:id="rId17"/>
    <p:sldMasterId id="2147483775" r:id="rId18"/>
  </p:sldMasterIdLst>
  <p:notesMasterIdLst>
    <p:notesMasterId r:id="rId34"/>
  </p:notesMasterIdLst>
  <p:sldIdLst>
    <p:sldId id="293" r:id="rId19"/>
    <p:sldId id="312" r:id="rId20"/>
    <p:sldId id="306" r:id="rId21"/>
    <p:sldId id="315" r:id="rId22"/>
    <p:sldId id="314" r:id="rId23"/>
    <p:sldId id="313" r:id="rId24"/>
    <p:sldId id="316" r:id="rId25"/>
    <p:sldId id="305" r:id="rId26"/>
    <p:sldId id="307" r:id="rId27"/>
    <p:sldId id="308" r:id="rId28"/>
    <p:sldId id="317" r:id="rId29"/>
    <p:sldId id="311" r:id="rId30"/>
    <p:sldId id="318" r:id="rId31"/>
    <p:sldId id="319" r:id="rId32"/>
    <p:sldId id="320" r:id="rId33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C143"/>
    <a:srgbClr val="2E3192"/>
    <a:srgbClr val="F48420"/>
    <a:srgbClr val="00AEEF"/>
    <a:srgbClr val="404040"/>
    <a:srgbClr val="EC00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40" autoAdjust="0"/>
    <p:restoredTop sz="94704"/>
  </p:normalViewPr>
  <p:slideViewPr>
    <p:cSldViewPr>
      <p:cViewPr varScale="1">
        <p:scale>
          <a:sx n="105" d="100"/>
          <a:sy n="105" d="100"/>
        </p:scale>
        <p:origin x="197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2.xml"/><Relationship Id="rId21" Type="http://schemas.openxmlformats.org/officeDocument/2006/relationships/slide" Target="slides/slide3.xml"/><Relationship Id="rId22" Type="http://schemas.openxmlformats.org/officeDocument/2006/relationships/slide" Target="slides/slide4.xml"/><Relationship Id="rId23" Type="http://schemas.openxmlformats.org/officeDocument/2006/relationships/slide" Target="slides/slide5.xml"/><Relationship Id="rId24" Type="http://schemas.openxmlformats.org/officeDocument/2006/relationships/slide" Target="slides/slide6.xml"/><Relationship Id="rId25" Type="http://schemas.openxmlformats.org/officeDocument/2006/relationships/slide" Target="slides/slide7.xml"/><Relationship Id="rId26" Type="http://schemas.openxmlformats.org/officeDocument/2006/relationships/slide" Target="slides/slide8.xml"/><Relationship Id="rId27" Type="http://schemas.openxmlformats.org/officeDocument/2006/relationships/slide" Target="slides/slide9.xml"/><Relationship Id="rId28" Type="http://schemas.openxmlformats.org/officeDocument/2006/relationships/slide" Target="slides/slide10.xml"/><Relationship Id="rId29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12.xml"/><Relationship Id="rId31" Type="http://schemas.openxmlformats.org/officeDocument/2006/relationships/slide" Target="slides/slide13.xml"/><Relationship Id="rId32" Type="http://schemas.openxmlformats.org/officeDocument/2006/relationships/slide" Target="slides/slide14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" Target="slides/slide1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Classeur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Feuil1!$A$1:$A$23</c:f>
              <c:numCache>
                <c:formatCode>General</c:formatCode>
                <c:ptCount val="23"/>
                <c:pt idx="0">
                  <c:v>2.718281828459045</c:v>
                </c:pt>
                <c:pt idx="1">
                  <c:v>7.38905609893065</c:v>
                </c:pt>
                <c:pt idx="2">
                  <c:v>20.08553692318767</c:v>
                </c:pt>
                <c:pt idx="3">
                  <c:v>54.59815003314423</c:v>
                </c:pt>
                <c:pt idx="4">
                  <c:v>148.4131591025766</c:v>
                </c:pt>
                <c:pt idx="5">
                  <c:v>403.4287934927351</c:v>
                </c:pt>
                <c:pt idx="6">
                  <c:v>1096.633158428459</c:v>
                </c:pt>
                <c:pt idx="7">
                  <c:v>2980.957987041728</c:v>
                </c:pt>
                <c:pt idx="8">
                  <c:v>8103.083927575384</c:v>
                </c:pt>
                <c:pt idx="9">
                  <c:v>22026.46579480672</c:v>
                </c:pt>
                <c:pt idx="10">
                  <c:v>59874.14171519782</c:v>
                </c:pt>
                <c:pt idx="11">
                  <c:v>162754.7914190039</c:v>
                </c:pt>
                <c:pt idx="12">
                  <c:v>442413.3920089205</c:v>
                </c:pt>
                <c:pt idx="13">
                  <c:v>1.20260428416478E6</c:v>
                </c:pt>
                <c:pt idx="14">
                  <c:v>3.26901737247211E6</c:v>
                </c:pt>
                <c:pt idx="15">
                  <c:v>8.88611052050787E6</c:v>
                </c:pt>
                <c:pt idx="16">
                  <c:v>2.41549527535753E7</c:v>
                </c:pt>
                <c:pt idx="17">
                  <c:v>6.56599691373305E7</c:v>
                </c:pt>
                <c:pt idx="18">
                  <c:v>1.78482300963187E8</c:v>
                </c:pt>
                <c:pt idx="19">
                  <c:v>4.8516519540979E8</c:v>
                </c:pt>
                <c:pt idx="20">
                  <c:v>1.31881573448321E9</c:v>
                </c:pt>
                <c:pt idx="21">
                  <c:v>3.58491284613159E9</c:v>
                </c:pt>
                <c:pt idx="22">
                  <c:v>9.7448034462489E9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030867088"/>
        <c:axId val="-2124267904"/>
      </c:lineChart>
      <c:catAx>
        <c:axId val="-203086708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124267904"/>
        <c:crosses val="autoZero"/>
        <c:auto val="1"/>
        <c:lblAlgn val="ctr"/>
        <c:lblOffset val="100"/>
        <c:noMultiLvlLbl val="0"/>
      </c:catAx>
      <c:valAx>
        <c:axId val="-2124267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030867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F24F0E6E-50E0-4125-9440-0044D86F29A1}" type="datetimeFigureOut">
              <a:rPr lang="fr-FR"/>
              <a:pPr/>
              <a:t>11/06/2016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754BCDA6-6B44-4018-AD07-8DECAF1D34A6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48699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Steven &amp; Orianne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A3C3F5-4686-6743-9E79-F6AD95EA21B3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8043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dirty="0" smtClean="0"/>
          </a:p>
        </p:txBody>
      </p:sp>
      <p:sp>
        <p:nvSpPr>
          <p:cNvPr id="15462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E26878C-B4FA-4CD0-A966-095C2D5322B4}" type="slidenum">
              <a:rPr lang="en-US" altLang="fr-FR"/>
              <a:pPr/>
              <a:t>4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514341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dirty="0" smtClean="0"/>
          </a:p>
        </p:txBody>
      </p:sp>
      <p:sp>
        <p:nvSpPr>
          <p:cNvPr id="15462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E26878C-B4FA-4CD0-A966-095C2D5322B4}" type="slidenum">
              <a:rPr lang="en-US" altLang="fr-FR"/>
              <a:pPr/>
              <a:t>5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62032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Steven &amp; Orianne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A3C3F5-4686-6743-9E79-F6AD95EA21B3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888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dirty="0" smtClean="0"/>
          </a:p>
        </p:txBody>
      </p:sp>
      <p:sp>
        <p:nvSpPr>
          <p:cNvPr id="15462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E26878C-B4FA-4CD0-A966-095C2D5322B4}" type="slidenum">
              <a:rPr lang="en-US" altLang="fr-FR"/>
              <a:pPr/>
              <a:t>8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75885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dirty="0" smtClean="0"/>
          </a:p>
        </p:txBody>
      </p:sp>
      <p:sp>
        <p:nvSpPr>
          <p:cNvPr id="15462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E26878C-B4FA-4CD0-A966-095C2D5322B4}" type="slidenum">
              <a:rPr lang="en-US" altLang="fr-FR"/>
              <a:pPr/>
              <a:t>9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955543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dirty="0" smtClean="0"/>
          </a:p>
        </p:txBody>
      </p:sp>
      <p:sp>
        <p:nvSpPr>
          <p:cNvPr id="15462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E26878C-B4FA-4CD0-A966-095C2D5322B4}" type="slidenum">
              <a:rPr lang="en-US" altLang="fr-FR"/>
              <a:pPr/>
              <a:t>10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735299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dirty="0" smtClean="0"/>
          </a:p>
        </p:txBody>
      </p:sp>
      <p:sp>
        <p:nvSpPr>
          <p:cNvPr id="15462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E26878C-B4FA-4CD0-A966-095C2D5322B4}" type="slidenum">
              <a:rPr lang="en-US" altLang="fr-FR"/>
              <a:pPr/>
              <a:t>12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422865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Steven &amp; Orianne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A3C3F5-4686-6743-9E79-F6AD95EA21B3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0800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emf"/><Relationship Id="rId3" Type="http://schemas.openxmlformats.org/officeDocument/2006/relationships/image" Target="../media/image5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emf"/><Relationship Id="rId3" Type="http://schemas.openxmlformats.org/officeDocument/2006/relationships/image" Target="../media/image5.jpe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eg"/><Relationship Id="rId3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emf"/><Relationship Id="rId3" Type="http://schemas.openxmlformats.org/officeDocument/2006/relationships/image" Target="../media/image7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Relationship Id="rId3" Type="http://schemas.openxmlformats.org/officeDocument/2006/relationships/image" Target="../media/image9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.emf"/><Relationship Id="rId3" Type="http://schemas.openxmlformats.org/officeDocument/2006/relationships/image" Target="../media/image7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png"/><Relationship Id="rId3" Type="http://schemas.openxmlformats.org/officeDocument/2006/relationships/image" Target="../media/image9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8.emf"/><Relationship Id="rId3" Type="http://schemas.openxmlformats.org/officeDocument/2006/relationships/image" Target="../media/image7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7.png"/><Relationship Id="rId3" Type="http://schemas.openxmlformats.org/officeDocument/2006/relationships/image" Target="../media/image9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8.emf"/><Relationship Id="rId3" Type="http://schemas.openxmlformats.org/officeDocument/2006/relationships/image" Target="../media/image7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7.png"/><Relationship Id="rId3" Type="http://schemas.openxmlformats.org/officeDocument/2006/relationships/image" Target="../media/image9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8.emf"/><Relationship Id="rId3" Type="http://schemas.openxmlformats.org/officeDocument/2006/relationships/image" Target="../media/image7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7.png"/><Relationship Id="rId3" Type="http://schemas.openxmlformats.org/officeDocument/2006/relationships/image" Target="../media/image9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E38C4B50-EC52-4AF6-8421-990094B97E22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AA7850CA-21E4-40CF-A7B8-6EC3B1BEC8B0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2DD9E0F2-BC01-4CC4-B5A1-BE1318804158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0E129F26-50C6-4B6D-9A49-97F53A87FEDB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A368C8FB-3C61-424C-8987-7B23A189A222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0A457BB3-B4B5-45F7-85D6-C590061B4F7D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09E7B372-356D-4419-83B7-017CB967B4F9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8B718D52-A59E-4145-B4A9-E236EEF0ECAD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D79EAA0C-C035-47B9-A383-4CCE01313ADA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7EC2F406-FBF8-4722-9073-C0F9D09A0CFA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FA3F36C6-2C9B-4C97-B406-0BEDB966738D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9AA5683D-3026-4216-84CE-854CCAE14ACD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B27DAAF3-F434-40B2-9231-F5B67739AB92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4167DD4D-1152-4E7E-8A10-8D8A28DD2F9C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393DAC6C-FF73-4001-BE52-F55BA0B5873E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93410659-FF92-43B4-93EC-50E4481C2550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30980AB3-3C2E-43B7-8B93-EEDBCA263BA4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660DB65C-41D2-46D4-9D0B-FE7DFA2579DA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6E2D8D6-31DE-423B-83AF-277026802E9E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2816"/>
            <a:ext cx="7772400" cy="1778731"/>
          </a:xfrm>
        </p:spPr>
        <p:txBody>
          <a:bodyPr anchor="b">
            <a:normAutofit/>
          </a:bodyPr>
          <a:lstStyle>
            <a:lvl1pPr algn="ctr">
              <a:defRPr sz="5400" b="1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3573016"/>
            <a:ext cx="6400800" cy="105767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sv-SE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Workshop : Préparer la rentrée | ESN France | LP Sud Est 2016</a:t>
            </a:r>
            <a:endParaRPr lang="sv-S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04A7730-1EC1-460C-A8EE-49B936C116B8}" type="slidenum">
              <a:rPr lang="sv-SE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116632"/>
            <a:ext cx="6624736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363272" cy="49685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Workshop : Préparer la rentrée | ESN France | LP Sud Est 2016</a:t>
            </a:r>
            <a:endParaRPr lang="sv-S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87CF726-7AC4-40A6-BB64-FE45AB9F63BD}" type="slidenum">
              <a:rPr lang="sv-SE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167187"/>
            <a:ext cx="7772400" cy="1362075"/>
          </a:xfrm>
        </p:spPr>
        <p:txBody>
          <a:bodyPr anchor="t"/>
          <a:lstStyle>
            <a:lvl1pPr algn="r">
              <a:defRPr sz="4000" b="1" cap="all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667000"/>
            <a:ext cx="7772400" cy="150018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Workshop : Préparer la rentrée | ESN France | LP Sud Est 2016</a:t>
            </a:r>
            <a:endParaRPr lang="sv-S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D99BDF8-CA51-465D-B323-0A4194D1B401}" type="slidenum">
              <a:rPr lang="sv-SE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Workshop : Préparer la rentrée | ESN France | LP Sud Est 2016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7719EBF-604B-4760-B93B-47120AC1FACB}" type="slidenum">
              <a:rPr lang="sv-SE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27CFFBA0-D127-4974-807D-45F49D6E3FDE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670574"/>
            <a:ext cx="5486400" cy="566738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17968" y="1124744"/>
            <a:ext cx="6035040" cy="4526280"/>
          </a:xfrm>
          <a:ln w="28575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Workshop : Préparer la rentrée | ESN France | LP Sud Est 2016</a:t>
            </a:r>
            <a:endParaRPr lang="sv-S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F319AAE-9530-4095-8940-DCB430D27C46}" type="slidenum">
              <a:rPr lang="sv-SE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2816"/>
            <a:ext cx="7772400" cy="1778731"/>
          </a:xfrm>
        </p:spPr>
        <p:txBody>
          <a:bodyPr anchor="b">
            <a:normAutofit/>
          </a:bodyPr>
          <a:lstStyle>
            <a:lvl1pPr algn="ctr">
              <a:defRPr sz="5400" b="1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3573016"/>
            <a:ext cx="6400800" cy="105767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sv-SE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Workshop : Préparer la rentrée | ESN France | LP Sud Est 2016</a:t>
            </a:r>
            <a:endParaRPr lang="sv-S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36AA20E-8606-4B1E-B853-D908201E30C3}" type="slidenum">
              <a:rPr lang="sv-SE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116632"/>
            <a:ext cx="6624736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363272" cy="49685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Workshop : Préparer la rentrée | ESN France | LP Sud Est 2016</a:t>
            </a:r>
            <a:endParaRPr lang="sv-S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61A5CD2-69A0-4DDC-9624-B354FF07825E}" type="slidenum">
              <a:rPr lang="sv-SE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167187"/>
            <a:ext cx="7772400" cy="1362075"/>
          </a:xfrm>
        </p:spPr>
        <p:txBody>
          <a:bodyPr anchor="t"/>
          <a:lstStyle>
            <a:lvl1pPr algn="r">
              <a:defRPr sz="4000" b="1" cap="all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667000"/>
            <a:ext cx="7772400" cy="150018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Workshop : Préparer la rentrée | ESN France | LP Sud Est 2016</a:t>
            </a:r>
            <a:endParaRPr lang="sv-S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F37F6AB-4762-45B9-B57B-7C938E10C454}" type="slidenum">
              <a:rPr lang="sv-SE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Workshop : Préparer la rentrée | ESN France | LP Sud Est 2016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361A097-0FB0-45B7-8D5E-2A4DEE1C9C16}" type="slidenum">
              <a:rPr lang="sv-SE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670574"/>
            <a:ext cx="5486400" cy="566738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17968" y="1124744"/>
            <a:ext cx="6035040" cy="4526280"/>
          </a:xfrm>
          <a:ln w="28575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Workshop : Préparer la rentrée | ESN France | LP Sud Est 2016</a:t>
            </a:r>
            <a:endParaRPr lang="sv-S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4441A15-5BDB-4547-BED9-218ECACEA413}" type="slidenum">
              <a:rPr lang="sv-SE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2816"/>
            <a:ext cx="7772400" cy="1778731"/>
          </a:xfrm>
        </p:spPr>
        <p:txBody>
          <a:bodyPr anchor="b">
            <a:normAutofit/>
          </a:bodyPr>
          <a:lstStyle>
            <a:lvl1pPr algn="ctr">
              <a:defRPr sz="5400" b="1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3573016"/>
            <a:ext cx="6400800" cy="105767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sv-SE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Workshop : Préparer la rentrée | ESN France | LP Sud Est 2016</a:t>
            </a:r>
            <a:endParaRPr lang="sv-S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756952C-66D4-4491-BB20-D99F9534FE98}" type="slidenum">
              <a:rPr lang="sv-SE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116632"/>
            <a:ext cx="6624736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363272" cy="49685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Workshop : Préparer la rentrée | ESN France | LP Sud Est 2016</a:t>
            </a:r>
            <a:endParaRPr lang="sv-S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8E3609C-D92D-4DF9-A6D0-5114068E11A2}" type="slidenum">
              <a:rPr lang="sv-SE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167187"/>
            <a:ext cx="7772400" cy="1362075"/>
          </a:xfrm>
        </p:spPr>
        <p:txBody>
          <a:bodyPr anchor="t"/>
          <a:lstStyle>
            <a:lvl1pPr algn="r">
              <a:defRPr sz="4000" b="1" cap="all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667000"/>
            <a:ext cx="7772400" cy="150018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Workshop : Préparer la rentrée | ESN France | LP Sud Est 2016</a:t>
            </a:r>
            <a:endParaRPr lang="sv-S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5896DCE-416A-47BB-9F43-51E79AF0A935}" type="slidenum">
              <a:rPr lang="sv-SE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Workshop : Préparer la rentrée | ESN France | LP Sud Est 2016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A3DC105-9EA5-4979-B3E4-49E3F355B773}" type="slidenum">
              <a:rPr lang="sv-SE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64FB6F7D-E082-45C6-96A8-31CCC43A67E9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670574"/>
            <a:ext cx="5486400" cy="566738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17968" y="1124744"/>
            <a:ext cx="6035040" cy="4526280"/>
          </a:xfrm>
          <a:ln w="28575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Workshop : Préparer la rentrée | ESN France | LP Sud Est 2016</a:t>
            </a:r>
            <a:endParaRPr lang="sv-S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4CE7F4D-CFAC-42EC-AE62-D6BA11A36D33}" type="slidenum">
              <a:rPr lang="sv-SE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2816"/>
            <a:ext cx="7772400" cy="1778731"/>
          </a:xfrm>
        </p:spPr>
        <p:txBody>
          <a:bodyPr anchor="b">
            <a:normAutofit/>
          </a:bodyPr>
          <a:lstStyle>
            <a:lvl1pPr algn="ctr">
              <a:defRPr sz="5400" b="1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3573016"/>
            <a:ext cx="6400800" cy="105767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sv-SE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Workshop : Préparer la rentrée | ESN France | LP Sud Est 2016</a:t>
            </a:r>
            <a:endParaRPr lang="sv-S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0F813E2-B01F-40A8-8E1C-BF7C1D10EC73}" type="slidenum">
              <a:rPr lang="sv-SE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116632"/>
            <a:ext cx="6624736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363272" cy="49685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Workshop : Préparer la rentrée | ESN France | LP Sud Est 2016</a:t>
            </a:r>
            <a:endParaRPr lang="sv-S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E6D242F-8C21-4C72-BF48-1CD890FDFA0D}" type="slidenum">
              <a:rPr lang="sv-SE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167187"/>
            <a:ext cx="7772400" cy="1362075"/>
          </a:xfrm>
        </p:spPr>
        <p:txBody>
          <a:bodyPr anchor="t"/>
          <a:lstStyle>
            <a:lvl1pPr algn="r">
              <a:defRPr sz="4000" b="1" cap="all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667000"/>
            <a:ext cx="7772400" cy="150018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Workshop : Préparer la rentrée | ESN France | LP Sud Est 2016</a:t>
            </a:r>
            <a:endParaRPr lang="sv-S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0CF304F-B205-4719-BB4F-D736C642555C}" type="slidenum">
              <a:rPr lang="sv-SE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Workshop : Préparer la rentrée | ESN France | LP Sud Est 2016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D70BEB8-3F46-4635-9A9A-DF84D9C0CC2C}" type="slidenum">
              <a:rPr lang="sv-SE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670574"/>
            <a:ext cx="5486400" cy="566738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17968" y="1124744"/>
            <a:ext cx="6035040" cy="4526280"/>
          </a:xfrm>
          <a:ln w="28575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Workshop : Préparer la rentrée | ESN France | LP Sud Est 2016</a:t>
            </a:r>
            <a:endParaRPr lang="sv-S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0317FAD-703E-4851-92C5-053D668A56DF}" type="slidenum">
              <a:rPr lang="sv-SE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2816"/>
            <a:ext cx="7772400" cy="1778731"/>
          </a:xfrm>
        </p:spPr>
        <p:txBody>
          <a:bodyPr anchor="b">
            <a:normAutofit/>
          </a:bodyPr>
          <a:lstStyle>
            <a:lvl1pPr algn="ctr">
              <a:defRPr sz="5400" b="1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3573016"/>
            <a:ext cx="6400800" cy="105767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sv-SE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Workshop : Préparer la rentrée | ESN France | LP Sud Est 2016</a:t>
            </a:r>
            <a:endParaRPr lang="sv-S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091BCE0-4698-418C-9469-A424B8ECA3F7}" type="slidenum">
              <a:rPr lang="sv-SE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116632"/>
            <a:ext cx="6624736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363272" cy="49685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Workshop : Préparer la rentrée | ESN France | LP Sud Est 2016</a:t>
            </a:r>
            <a:endParaRPr lang="sv-S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885B0AD-07F9-4541-94D4-5DAC98AFFEB8}" type="slidenum">
              <a:rPr lang="sv-SE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167187"/>
            <a:ext cx="7772400" cy="1362075"/>
          </a:xfrm>
        </p:spPr>
        <p:txBody>
          <a:bodyPr anchor="t"/>
          <a:lstStyle>
            <a:lvl1pPr algn="r">
              <a:defRPr sz="4000" b="1" cap="all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667000"/>
            <a:ext cx="7772400" cy="150018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Workshop : Préparer la rentrée | ESN France | LP Sud Est 2016</a:t>
            </a:r>
            <a:endParaRPr lang="sv-S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942FE54-42A2-41D7-B5E1-47ECD5FD8EEB}" type="slidenum">
              <a:rPr lang="sv-SE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Workshop : Préparer la rentrée | ESN France | LP Sud Est 2016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C62F62B-B688-4606-B0D3-A5975DC6C62F}" type="slidenum">
              <a:rPr lang="sv-SE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39752" y="476672"/>
            <a:ext cx="6347048" cy="940966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BCAF0590-4102-437B-A537-B11C399FE603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670574"/>
            <a:ext cx="5486400" cy="566738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17968" y="1124744"/>
            <a:ext cx="6035040" cy="4526280"/>
          </a:xfrm>
          <a:ln w="28575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Workshop : Préparer la rentrée | ESN France | LP Sud Est 2016</a:t>
            </a:r>
            <a:endParaRPr lang="sv-S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72D9F1B-FBA6-4EB8-8B62-587BC2D87526}" type="slidenum">
              <a:rPr lang="sv-SE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0467A639-614A-477A-9610-2A041BC3544A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39752" y="476672"/>
            <a:ext cx="6347048" cy="940966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AE6939DE-6855-4CA5-9C40-2ECA45EA8272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39752" y="476672"/>
            <a:ext cx="6347048" cy="94096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272384B-FAF0-4A05-995D-58410011440E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39752" y="476672"/>
            <a:ext cx="6347048" cy="940966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084586BD-7473-4656-9A05-DC6B665D1F5B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03134519-41E9-43FF-8D6F-46BEBD7A488E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BB2BB3EA-222A-4183-9177-4B3A16FC682B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88D62F17-21E4-445A-B51A-0B5A259EB9F6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38DC09B2-3BB4-40A8-8B60-4021780E9117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39752" y="476672"/>
            <a:ext cx="6347048" cy="940966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220D5A19-9798-4841-8AC6-ED380A85AA1E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EE7ED2CB-015E-4F83-BFAD-52411C6CFA87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39752" y="476672"/>
            <a:ext cx="6347048" cy="940966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3C7111E6-B3FC-4C61-99FA-1C999DBCD7E1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92075"/>
            <a:ext cx="9205913" cy="7151688"/>
          </a:xfrm>
          <a:prstGeom prst="rect">
            <a:avLst/>
          </a:prstGeom>
          <a:solidFill>
            <a:srgbClr val="F9F8FA">
              <a:alpha val="43137"/>
            </a:srgb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>
              <a:solidFill>
                <a:srgbClr val="FFFFFF"/>
              </a:solidFill>
            </a:endParaRPr>
          </a:p>
        </p:txBody>
      </p:sp>
      <p:sp>
        <p:nvSpPr>
          <p:cNvPr id="4" name="Picture 8"/>
          <p:cNvSpPr>
            <a:spLocks noChangeAspect="1"/>
          </p:cNvSpPr>
          <p:nvPr userDrawn="1"/>
        </p:nvSpPr>
        <p:spPr bwMode="auto">
          <a:xfrm>
            <a:off x="7891463" y="-1322388"/>
            <a:ext cx="2505075" cy="264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/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9375" y="6775450"/>
            <a:ext cx="9285288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5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41613" y="144463"/>
            <a:ext cx="364331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643080" y="1242877"/>
            <a:ext cx="7886700" cy="4864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7200" cap="none" spc="-400" baseline="0">
                <a:latin typeface="Kelson Sans" panose="02000500000000000000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92075"/>
            <a:ext cx="9205913" cy="7151688"/>
          </a:xfrm>
          <a:prstGeom prst="rect">
            <a:avLst/>
          </a:prstGeom>
          <a:solidFill>
            <a:srgbClr val="F9F8FA">
              <a:alpha val="43137"/>
            </a:srgb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>
              <a:solidFill>
                <a:srgbClr val="FFFFFF"/>
              </a:solidFill>
            </a:endParaRPr>
          </a:p>
        </p:txBody>
      </p:sp>
      <p:sp>
        <p:nvSpPr>
          <p:cNvPr id="4" name="Picture 8"/>
          <p:cNvSpPr>
            <a:spLocks noChangeAspect="1"/>
          </p:cNvSpPr>
          <p:nvPr userDrawn="1"/>
        </p:nvSpPr>
        <p:spPr bwMode="auto">
          <a:xfrm>
            <a:off x="7891463" y="-1322388"/>
            <a:ext cx="2505075" cy="264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/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9375" y="6775450"/>
            <a:ext cx="9285288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10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41613" y="144463"/>
            <a:ext cx="364331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643080" y="1242877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sz="7200" cap="none" spc="-400" baseline="0">
                <a:latin typeface="Kelson Sans" panose="02000500000000000000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7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cap="none" spc="-200" baseline="0">
                <a:latin typeface="Kelson Sans" panose="02000500000000000000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92075"/>
            <a:ext cx="9205913" cy="7151688"/>
          </a:xfrm>
          <a:prstGeom prst="rect">
            <a:avLst/>
          </a:prstGeom>
          <a:solidFill>
            <a:srgbClr val="F9F8FA">
              <a:alpha val="43137"/>
            </a:srgb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>
              <a:solidFill>
                <a:srgbClr val="FFFFFF"/>
              </a:solidFill>
            </a:endParaRPr>
          </a:p>
        </p:txBody>
      </p:sp>
      <p:pic>
        <p:nvPicPr>
          <p:cNvPr id="5" name="Image 8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75" y="0"/>
            <a:ext cx="2459038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/>
          <a:lstStyle>
            <a:lvl1pPr algn="l">
              <a:defRPr cap="none" spc="-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56391"/>
            <a:ext cx="7886700" cy="4571409"/>
          </a:xfrm>
          <a:prstGeom prst="rect">
            <a:avLst/>
          </a:prstGeom>
        </p:spPr>
        <p:txBody>
          <a:bodyPr anchor="t"/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cap="none" spc="-200" baseline="0"/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/>
            </a:lvl2pPr>
            <a:lvl3pPr marL="1485877" indent="-571500" algn="l">
              <a:buSzPct val="100000"/>
              <a:buFont typeface="Arial" charset="0"/>
              <a:buChar char="•"/>
              <a:defRPr sz="1800" cap="none" spc="-200" baseline="0"/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/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-92075"/>
            <a:ext cx="9205913" cy="7151688"/>
          </a:xfrm>
          <a:prstGeom prst="rect">
            <a:avLst/>
          </a:prstGeom>
          <a:solidFill>
            <a:srgbClr val="F9F8FA">
              <a:alpha val="43137"/>
            </a:srgb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4DEB4906-2118-498B-9732-B9DB7CDA01B3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AF7496A-F8F5-44D3-A748-2F5D1389C432}" type="datetimeFigureOut">
              <a:rPr lang="fr-FR" smtClean="0"/>
              <a:pPr/>
              <a:t>11/06/2016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7FC30A-DB5E-4052-8CAD-3244C63316A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25171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1625" y="-9525"/>
            <a:ext cx="1239838" cy="123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5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7625" y="46038"/>
            <a:ext cx="3968750" cy="148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628649" y="1242877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sz="7200" cap="none" spc="-400" baseline="0">
                <a:latin typeface="Kelson Sans" panose="02000500000000000000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7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cap="none" spc="-200" baseline="0">
                <a:latin typeface="Kelson Sans" panose="02000500000000000000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319338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/>
          <a:lstStyle>
            <a:lvl1pPr algn="l">
              <a:defRPr cap="none" spc="-2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65268"/>
            <a:ext cx="7886700" cy="4562532"/>
          </a:xfrm>
          <a:prstGeom prst="rect">
            <a:avLst/>
          </a:prstGeom>
        </p:spPr>
        <p:txBody>
          <a:bodyPr anchor="t"/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cap="none" spc="-200" baseline="0"/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/>
            </a:lvl2pPr>
            <a:lvl3pPr marL="1485877" indent="-571500" algn="l">
              <a:buSzPct val="100000"/>
              <a:buFont typeface="Arial" charset="0"/>
              <a:buChar char="•"/>
              <a:defRPr sz="1800" cap="none" spc="-200" baseline="0"/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/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1625" y="-9525"/>
            <a:ext cx="1239838" cy="123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5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7625" y="46038"/>
            <a:ext cx="3968750" cy="148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628649" y="1242877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sz="7200" cap="none" spc="-400" baseline="0">
                <a:latin typeface="Kelson Sans" panose="02000500000000000000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7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cap="none" spc="-200" baseline="0">
                <a:latin typeface="Kelson Sans" panose="02000500000000000000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319338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/>
          <a:lstStyle>
            <a:lvl1pPr algn="l">
              <a:defRPr cap="none" spc="-2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65268"/>
            <a:ext cx="7886700" cy="4562532"/>
          </a:xfrm>
          <a:prstGeom prst="rect">
            <a:avLst/>
          </a:prstGeom>
        </p:spPr>
        <p:txBody>
          <a:bodyPr anchor="t"/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cap="none" spc="-200" baseline="0"/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/>
            </a:lvl2pPr>
            <a:lvl3pPr marL="1485877" indent="-571500" algn="l">
              <a:buSzPct val="100000"/>
              <a:buFont typeface="Arial" charset="0"/>
              <a:buChar char="•"/>
              <a:defRPr sz="1800" cap="none" spc="-200" baseline="0"/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/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E38C4B50-EC52-4AF6-8421-990094B97E22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1356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6C4D1B23-8157-4FC5-8E04-B39E3F7949A2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1625" y="-9525"/>
            <a:ext cx="1239838" cy="123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5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7625" y="46038"/>
            <a:ext cx="3968750" cy="148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628649" y="1242877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sz="7200" cap="none" spc="-400" baseline="0">
                <a:latin typeface="Kelson Sans" panose="02000500000000000000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7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kern="1200" cap="none" spc="-200" baseline="0">
                <a:latin typeface="Kelson Sans" panose="02000500000000000000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319338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/>
          <a:lstStyle>
            <a:lvl1pPr algn="l">
              <a:defRPr cap="none" spc="-2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65268"/>
            <a:ext cx="7886700" cy="4562532"/>
          </a:xfrm>
          <a:prstGeom prst="rect">
            <a:avLst/>
          </a:prstGeom>
        </p:spPr>
        <p:txBody>
          <a:bodyPr anchor="t"/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cap="none" spc="-200" baseline="0"/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/>
            </a:lvl2pPr>
            <a:lvl3pPr marL="1485877" indent="-571500" algn="l">
              <a:buSzPct val="100000"/>
              <a:buFont typeface="Arial" charset="0"/>
              <a:buChar char="•"/>
              <a:defRPr sz="1800" cap="none" spc="-200" baseline="0"/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/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4638" y="7938"/>
            <a:ext cx="1241425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5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7625" y="46038"/>
            <a:ext cx="3968750" cy="148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628649" y="1242877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sz="7200" cap="none" spc="-400" baseline="0">
                <a:latin typeface="Kelson Sans" panose="02000500000000000000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7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cap="none" spc="-200" baseline="0">
                <a:latin typeface="Kelson Sans" panose="02000500000000000000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319338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/>
          <a:lstStyle>
            <a:lvl1pPr algn="l">
              <a:defRPr cap="none" spc="-2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65268"/>
            <a:ext cx="7886700" cy="4562532"/>
          </a:xfrm>
          <a:prstGeom prst="rect">
            <a:avLst/>
          </a:prstGeom>
        </p:spPr>
        <p:txBody>
          <a:bodyPr anchor="t"/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cap="none" spc="-200" baseline="0"/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/>
            </a:lvl2pPr>
            <a:lvl3pPr marL="1485877" indent="-571500" algn="l">
              <a:buSzPct val="100000"/>
              <a:buFont typeface="Arial" charset="0"/>
              <a:buChar char="•"/>
              <a:defRPr sz="1800" cap="none" spc="-200" baseline="0"/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/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5CBB3875-E4EA-4C4B-93BE-133BA9BA80AA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E38C4B50-EC52-4AF6-8421-990094B97E22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5A03E030-BACB-4AC2-8DB8-EC2E5EC72B15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1625" y="-9525"/>
            <a:ext cx="1239838" cy="123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5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7625" y="46038"/>
            <a:ext cx="3968750" cy="148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628649" y="1242877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sz="7200" cap="none" spc="-400" baseline="0">
                <a:latin typeface="Kelson Sans" panose="02000500000000000000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7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cap="none" spc="-200" baseline="0">
                <a:latin typeface="Kelson Sans" panose="02000500000000000000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319338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/>
          <a:lstStyle>
            <a:lvl1pPr algn="l">
              <a:defRPr cap="none" spc="-2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65268"/>
            <a:ext cx="7886700" cy="4562532"/>
          </a:xfrm>
          <a:prstGeom prst="rect">
            <a:avLst/>
          </a:prstGeom>
        </p:spPr>
        <p:txBody>
          <a:bodyPr anchor="t"/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cap="none" spc="-200" baseline="0"/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/>
            </a:lvl2pPr>
            <a:lvl3pPr marL="1485877" indent="-571500" algn="l">
              <a:buSzPct val="100000"/>
              <a:buFont typeface="Arial" charset="0"/>
              <a:buChar char="•"/>
              <a:defRPr sz="1800" cap="none" spc="-200" baseline="0"/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/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2816"/>
            <a:ext cx="7772400" cy="1778731"/>
          </a:xfrm>
        </p:spPr>
        <p:txBody>
          <a:bodyPr anchor="b"/>
          <a:lstStyle>
            <a:lvl1pPr algn="ctr">
              <a:defRPr sz="5400" b="1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3573016"/>
            <a:ext cx="6400800" cy="105767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sv-SE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593975" y="6610350"/>
            <a:ext cx="6205538" cy="1444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r>
              <a:rPr lang="en-US" smtClean="0"/>
              <a:t>Workshop : Préparer la rentrée | ESN France | LP Sud Est 2016</a:t>
            </a:r>
            <a:endParaRPr lang="sv-S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2195513" y="6610350"/>
            <a:ext cx="384175" cy="1444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99B496B0-4FE4-49B9-980C-5BD0D82B5E4D}" type="slidenum">
              <a:rPr lang="sv-SE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F0F50B03-F851-47BB-8105-E8092913EB3E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FEE7676E-57EC-4DBE-9951-A1F17A20E899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5C513EF8-1C33-4307-AE25-4AE8F5346841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818C0152-3E6B-4958-8526-704BA769EC26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65C2704-CCFD-4919-957D-7359FEB9B449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7BA07DFC-342F-4063-8FCF-FC8349DCD17D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9C4945BF-3080-4103-8B4D-E30870CBC14F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01E2974A-6D2A-4356-A010-B5375DC293F0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DE5BE407-1B2E-4876-A041-E77511DA8C81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CE626BDA-5F20-49DA-935D-9550F11F96E2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76AE0665-9D40-4F06-B228-280A7843599D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22B799D1-5CBC-454E-B107-52AD9D3C7E3C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A6371569-9292-42D4-98C6-A55DEC4E6852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CCE1B90C-6C38-46CB-A132-3F04F06B0917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4747C02E-0387-4BDC-9E4A-2D779A2F86AA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242A6014-828A-4E47-AE61-72A5B37DFB18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43C32BC4-9CF8-450D-9309-11EA6F039E9A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708AD765-5597-44FF-9143-A979D48B15A6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29279FC6-DF5D-4ACB-A2A0-48C39E4B5ECB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B6E01DC3-4454-4253-9EFB-6E2BD3B3FCCA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2E442075-1C63-4662-B6DE-920D6A6C6D53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D21838C-2670-4AC7-9FD3-4CA9989F5957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1DE8CC1-B81D-4085-9B61-DDF118F52252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4F0B8AEF-32D1-4388-8E4F-02111330D23E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C8ABFA60-EF7C-4B55-A96B-09B55E95AC88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B5A98C3B-F8F4-4047-BF36-841C1597534C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7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cap="none" spc="-200" baseline="0">
                <a:latin typeface="Kelson Sans" panose="02000500000000000000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33904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F5D42E2A-7F26-42F5-9CB2-AA1F60BCD13C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45BE242B-CF91-47E8-B261-154BF3DF29A9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6A55AE4B-5824-4BFF-B40D-5E9B15AD4CB0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53E34216-680E-41F0-B6CD-2EC2E860E7EE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A3CFD614-C6EF-4CF3-B585-217BD0E72BAD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082C0EF8-26D3-48C8-845B-FE300B728FD7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D51BE2F6-C5AE-4A36-AFCD-DE26E236D237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05B72299-39ED-438F-9655-D34808A9D49E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A4612172-3A28-4BB5-8C2E-0B7DB6E39ED5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05C48E52-59D9-4ECB-A3BA-C7F19067837B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F4FDF03E-668F-429F-8DD4-0950B093B03B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2EE5B1E1-9B51-4F31-8E76-047511C6877C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AAB4861A-8187-4A9E-A221-39416BA1400E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825411D4-A392-4015-B705-813FC7CE8D25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3EEB4DAB-D423-4E22-BB03-8D5A5386E152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7746AA23-AD63-4130-B033-BA25F2A28C33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C03EEE86-CB71-4CCF-8807-AC563E1BC3CD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AD4D99D-5120-4AD3-B6D9-3F063D31C700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4207530D-F624-4A86-B96E-5DA4E3E2A6F1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42211921-BD08-4E16-A900-AA7526BC89D2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7EEAE46C-FEFA-479A-8970-BFF9CC69DFEB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Workshop : Préparer la rentrée | ESN France | LP Sud Est 2016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5AC09DB4-AD7E-4026-8A78-43AC2339775F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79.xml"/><Relationship Id="rId14" Type="http://schemas.openxmlformats.org/officeDocument/2006/relationships/theme" Target="../theme/theme10.xml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1.xml"/><Relationship Id="rId13" Type="http://schemas.openxmlformats.org/officeDocument/2006/relationships/theme" Target="../theme/theme11.xml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80.xml"/><Relationship Id="rId2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7.xml"/><Relationship Id="rId9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9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3.xml"/><Relationship Id="rId13" Type="http://schemas.openxmlformats.org/officeDocument/2006/relationships/theme" Target="../theme/theme12.xml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92.xml"/><Relationship Id="rId2" Type="http://schemas.openxmlformats.org/officeDocument/2006/relationships/slideLayout" Target="../slideLayouts/slideLayout93.xml"/><Relationship Id="rId3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6.xml"/><Relationship Id="rId6" Type="http://schemas.openxmlformats.org/officeDocument/2006/relationships/slideLayout" Target="../slideLayouts/slideLayout97.xml"/><Relationship Id="rId7" Type="http://schemas.openxmlformats.org/officeDocument/2006/relationships/slideLayout" Target="../slideLayouts/slideLayout98.xml"/><Relationship Id="rId8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5.xml"/><Relationship Id="rId13" Type="http://schemas.openxmlformats.org/officeDocument/2006/relationships/theme" Target="../theme/theme13.xml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0.xml"/><Relationship Id="rId8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20.xml"/><Relationship Id="rId6" Type="http://schemas.openxmlformats.org/officeDocument/2006/relationships/theme" Target="../theme/theme14.xml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2.png"/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17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25.xml"/><Relationship Id="rId6" Type="http://schemas.openxmlformats.org/officeDocument/2006/relationships/theme" Target="../theme/theme15.xml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2.png"/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22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30.xml"/><Relationship Id="rId6" Type="http://schemas.openxmlformats.org/officeDocument/2006/relationships/theme" Target="../theme/theme16.xml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2.png"/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27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35.xml"/><Relationship Id="rId6" Type="http://schemas.openxmlformats.org/officeDocument/2006/relationships/theme" Target="../theme/theme17.xml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2.png"/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32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40.xml"/><Relationship Id="rId6" Type="http://schemas.openxmlformats.org/officeDocument/2006/relationships/theme" Target="../theme/theme18.xml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2.png"/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37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theme" Target="../theme/theme2.xml"/><Relationship Id="rId15" Type="http://schemas.openxmlformats.org/officeDocument/2006/relationships/image" Target="../media/image1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theme" Target="../theme/theme3.xml"/><Relationship Id="rId7" Type="http://schemas.openxmlformats.org/officeDocument/2006/relationships/image" Target="../media/image4.emf"/><Relationship Id="rId8" Type="http://schemas.openxmlformats.org/officeDocument/2006/relationships/image" Target="../media/image5.jpeg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5" Type="http://schemas.openxmlformats.org/officeDocument/2006/relationships/theme" Target="../theme/theme4.xml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theme" Target="../theme/theme5.xml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5" Type="http://schemas.openxmlformats.org/officeDocument/2006/relationships/theme" Target="../theme/theme6.xml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9.xml"/><Relationship Id="rId7" Type="http://schemas.openxmlformats.org/officeDocument/2006/relationships/theme" Target="../theme/theme7.xml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4.xml"/><Relationship Id="rId6" Type="http://schemas.openxmlformats.org/officeDocument/2006/relationships/theme" Target="../theme/theme8.xml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50.xml"/><Relationship Id="rId2" Type="http://schemas.openxmlformats.org/officeDocument/2006/relationships/slideLayout" Target="../slideLayouts/slideLayout51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66.xml"/><Relationship Id="rId13" Type="http://schemas.openxmlformats.org/officeDocument/2006/relationships/theme" Target="../theme/theme9.xml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1.xml"/><Relationship Id="rId8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12" descr="Image1.pn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58288" cy="339725"/>
          </a:xfrm>
          <a:prstGeom prst="rect">
            <a:avLst/>
          </a:prstGeom>
          <a:gradFill flip="none" rotWithShape="1">
            <a:gsLst>
              <a:gs pos="0">
                <a:srgbClr val="00A3E0"/>
              </a:gs>
              <a:gs pos="100000">
                <a:srgbClr val="00A2E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</a:endParaRPr>
          </a:p>
        </p:txBody>
      </p:sp>
      <p:sp>
        <p:nvSpPr>
          <p:cNvPr id="1028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2339975" y="476250"/>
            <a:ext cx="6346825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9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 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7" name="Rectangle à coins arrondis 6"/>
          <p:cNvSpPr>
            <a:spLocks noChangeArrowheads="1"/>
          </p:cNvSpPr>
          <p:nvPr userDrawn="1"/>
        </p:nvSpPr>
        <p:spPr bwMode="auto">
          <a:xfrm>
            <a:off x="76200" y="-188913"/>
            <a:ext cx="2168525" cy="110331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595959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/>
            <a:endParaRPr lang="es-ES_tradnl">
              <a:solidFill>
                <a:srgbClr val="FFFFFF"/>
              </a:solidFill>
            </a:endParaRPr>
          </a:p>
        </p:txBody>
      </p:sp>
      <p:pic>
        <p:nvPicPr>
          <p:cNvPr id="1031" name="Image 7" descr="ESN_France.png"/>
          <p:cNvPicPr>
            <a:picLocks noChangeAspect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39700" y="152400"/>
            <a:ext cx="2008188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à coins arrondis 9"/>
          <p:cNvSpPr/>
          <p:nvPr userDrawn="1"/>
        </p:nvSpPr>
        <p:spPr>
          <a:xfrm>
            <a:off x="179388" y="6477000"/>
            <a:ext cx="1368425" cy="53340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1033" name="ZoneTexte 10"/>
          <p:cNvSpPr txBox="1">
            <a:spLocks noChangeArrowheads="1"/>
          </p:cNvSpPr>
          <p:nvPr userDrawn="1"/>
        </p:nvSpPr>
        <p:spPr bwMode="auto">
          <a:xfrm>
            <a:off x="228600" y="6477000"/>
            <a:ext cx="1752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r>
              <a:rPr lang="fr-FR" altLang="fr-FR" sz="1600" b="1" smtClean="0">
                <a:solidFill>
                  <a:srgbClr val="2E3192"/>
                </a:solidFill>
              </a:rPr>
              <a:t>www.ixesn.fr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3975" y="6610350"/>
            <a:ext cx="6205538" cy="14446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rgbClr val="EC008C"/>
                </a:solidFill>
              </a:defRPr>
            </a:lvl1pPr>
          </a:lstStyle>
          <a:p>
            <a:r>
              <a:rPr lang="en-US" smtClean="0"/>
              <a:t>Workshop : Préparer la rentrée | ESN France | LP Sud Est 2016</a:t>
            </a:r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0" r:id="rId1"/>
    <p:sldLayoutId id="2147484461" r:id="rId2"/>
    <p:sldLayoutId id="2147484462" r:id="rId3"/>
    <p:sldLayoutId id="2147484463" r:id="rId4"/>
    <p:sldLayoutId id="2147484464" r:id="rId5"/>
    <p:sldLayoutId id="2147484465" r:id="rId6"/>
    <p:sldLayoutId id="2147484466" r:id="rId7"/>
    <p:sldLayoutId id="2147484467" r:id="rId8"/>
    <p:sldLayoutId id="2147484468" r:id="rId9"/>
    <p:sldLayoutId id="2147484469" r:id="rId10"/>
    <p:sldLayoutId id="2147484470" r:id="rId11"/>
    <p:sldLayoutId id="2147484471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00AEEF"/>
          </a:solidFill>
          <a:latin typeface="Cambria" pitchFamily="18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AEEF"/>
          </a:solidFill>
          <a:latin typeface="Cambri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AEEF"/>
          </a:solidFill>
          <a:latin typeface="Cambri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AEEF"/>
          </a:solidFill>
          <a:latin typeface="Cambri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AEEF"/>
          </a:solidFill>
          <a:latin typeface="Cambri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00AEEF"/>
          </a:solidFill>
          <a:latin typeface="Cambri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00AEEF"/>
          </a:solidFill>
          <a:latin typeface="Cambri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00AEEF"/>
          </a:solidFill>
          <a:latin typeface="Cambri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00AEEF"/>
          </a:solidFill>
          <a:latin typeface="Cambri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 b="1" kern="1200">
          <a:solidFill>
            <a:schemeClr val="tx1"/>
          </a:solidFill>
          <a:latin typeface="Cambria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2800" kern="1200">
          <a:solidFill>
            <a:schemeClr val="tx1"/>
          </a:solidFill>
          <a:latin typeface="Cambria" pitchFamily="18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595959"/>
          </a:solidFill>
          <a:latin typeface="Cambria" pitchFamily="18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Cambria" pitchFamily="18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Cambr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58288" cy="339725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</a:endParaRPr>
          </a:p>
        </p:txBody>
      </p:sp>
      <p:sp>
        <p:nvSpPr>
          <p:cNvPr id="65539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2339975" y="476250"/>
            <a:ext cx="6346825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65540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 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7" name="Rectangle à coins arrondis 6"/>
          <p:cNvSpPr>
            <a:spLocks noChangeArrowheads="1"/>
          </p:cNvSpPr>
          <p:nvPr userDrawn="1"/>
        </p:nvSpPr>
        <p:spPr bwMode="auto">
          <a:xfrm>
            <a:off x="76200" y="-188913"/>
            <a:ext cx="2168525" cy="110331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595959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/>
            <a:endParaRPr lang="es-ES_tradnl">
              <a:solidFill>
                <a:srgbClr val="FFFFFF"/>
              </a:solidFill>
            </a:endParaRPr>
          </a:p>
        </p:txBody>
      </p:sp>
      <p:pic>
        <p:nvPicPr>
          <p:cNvPr id="65542" name="Image 7" descr="ESN_France.png"/>
          <p:cNvPicPr>
            <a:picLocks noChangeAspect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39700" y="152400"/>
            <a:ext cx="2008188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à coins arrondis 9"/>
          <p:cNvSpPr/>
          <p:nvPr userDrawn="1"/>
        </p:nvSpPr>
        <p:spPr>
          <a:xfrm>
            <a:off x="179388" y="6477000"/>
            <a:ext cx="1368425" cy="53340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10248" name="ZoneTexte 10"/>
          <p:cNvSpPr txBox="1">
            <a:spLocks noChangeArrowheads="1"/>
          </p:cNvSpPr>
          <p:nvPr userDrawn="1"/>
        </p:nvSpPr>
        <p:spPr bwMode="auto">
          <a:xfrm>
            <a:off x="228600" y="6477000"/>
            <a:ext cx="1752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r>
              <a:rPr lang="fr-FR" altLang="fr-FR" sz="1600" b="1" smtClean="0">
                <a:solidFill>
                  <a:srgbClr val="2E3192"/>
                </a:solidFill>
              </a:rPr>
              <a:t>www.ixesn.fr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3975" y="6610350"/>
            <a:ext cx="6205538" cy="14446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rgbClr val="EC008C"/>
                </a:solidFill>
              </a:defRPr>
            </a:lvl1pPr>
          </a:lstStyle>
          <a:p>
            <a:r>
              <a:rPr lang="en-US" smtClean="0"/>
              <a:t>Workshop : Préparer la rentrée | ESN France | LP Sud Est 2016</a:t>
            </a:r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19" r:id="rId1"/>
    <p:sldLayoutId id="2147484520" r:id="rId2"/>
    <p:sldLayoutId id="2147484521" r:id="rId3"/>
    <p:sldLayoutId id="2147484522" r:id="rId4"/>
    <p:sldLayoutId id="2147484523" r:id="rId5"/>
    <p:sldLayoutId id="2147484524" r:id="rId6"/>
    <p:sldLayoutId id="2147484525" r:id="rId7"/>
    <p:sldLayoutId id="2147484526" r:id="rId8"/>
    <p:sldLayoutId id="2147484527" r:id="rId9"/>
    <p:sldLayoutId id="2147484528" r:id="rId10"/>
    <p:sldLayoutId id="2147484529" r:id="rId11"/>
    <p:sldLayoutId id="2147484530" r:id="rId12"/>
    <p:sldLayoutId id="2147484571" r:id="rId13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00AEEF"/>
          </a:solidFill>
          <a:latin typeface="Cambria" pitchFamily="18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AEEF"/>
          </a:solidFill>
          <a:latin typeface="Cambri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AEEF"/>
          </a:solidFill>
          <a:latin typeface="Cambri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AEEF"/>
          </a:solidFill>
          <a:latin typeface="Cambri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AEEF"/>
          </a:solidFill>
          <a:latin typeface="Cambri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00AEEF"/>
          </a:solidFill>
          <a:latin typeface="Cambri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00AEEF"/>
          </a:solidFill>
          <a:latin typeface="Cambri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00AEEF"/>
          </a:solidFill>
          <a:latin typeface="Cambri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00AEEF"/>
          </a:solidFill>
          <a:latin typeface="Cambri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 b="1" kern="1200">
          <a:solidFill>
            <a:schemeClr val="tx1"/>
          </a:solidFill>
          <a:latin typeface="Cambria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2800" kern="1200">
          <a:solidFill>
            <a:schemeClr val="tx1"/>
          </a:solidFill>
          <a:latin typeface="Cambria" pitchFamily="18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595959"/>
          </a:solidFill>
          <a:latin typeface="Cambria" pitchFamily="18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Cambria" pitchFamily="18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Cambr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58288" cy="339725"/>
          </a:xfrm>
          <a:prstGeom prst="rect">
            <a:avLst/>
          </a:prstGeom>
          <a:solidFill>
            <a:srgbClr val="2E3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srgbClr val="2E3192"/>
              </a:solidFill>
            </a:endParaRPr>
          </a:p>
        </p:txBody>
      </p:sp>
      <p:sp>
        <p:nvSpPr>
          <p:cNvPr id="78851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2339975" y="476250"/>
            <a:ext cx="6346825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78852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 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7" name="Rectangle à coins arrondis 6"/>
          <p:cNvSpPr>
            <a:spLocks noChangeArrowheads="1"/>
          </p:cNvSpPr>
          <p:nvPr userDrawn="1"/>
        </p:nvSpPr>
        <p:spPr bwMode="auto">
          <a:xfrm>
            <a:off x="76200" y="-188913"/>
            <a:ext cx="2168525" cy="110331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595959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/>
            <a:endParaRPr lang="es-ES_tradnl">
              <a:solidFill>
                <a:srgbClr val="FFFFFF"/>
              </a:solidFill>
            </a:endParaRPr>
          </a:p>
        </p:txBody>
      </p:sp>
      <p:pic>
        <p:nvPicPr>
          <p:cNvPr id="78854" name="Image 7" descr="ESN_France.pn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39700" y="152400"/>
            <a:ext cx="2008188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à coins arrondis 9"/>
          <p:cNvSpPr/>
          <p:nvPr userDrawn="1"/>
        </p:nvSpPr>
        <p:spPr>
          <a:xfrm>
            <a:off x="179388" y="6477000"/>
            <a:ext cx="1368425" cy="53340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11272" name="ZoneTexte 10"/>
          <p:cNvSpPr txBox="1">
            <a:spLocks noChangeArrowheads="1"/>
          </p:cNvSpPr>
          <p:nvPr userDrawn="1"/>
        </p:nvSpPr>
        <p:spPr bwMode="auto">
          <a:xfrm>
            <a:off x="228600" y="6477000"/>
            <a:ext cx="1752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r>
              <a:rPr lang="fr-FR" altLang="fr-FR" sz="1600" b="1" smtClean="0">
                <a:solidFill>
                  <a:srgbClr val="2E3192"/>
                </a:solidFill>
              </a:rPr>
              <a:t>www.ixesn.fr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3975" y="6610350"/>
            <a:ext cx="6205538" cy="14446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rgbClr val="EC008C"/>
                </a:solidFill>
              </a:defRPr>
            </a:lvl1pPr>
          </a:lstStyle>
          <a:p>
            <a:r>
              <a:rPr lang="en-US" smtClean="0"/>
              <a:t>Workshop : Préparer la rentrée | ESN France | LP Sud Est 2016</a:t>
            </a:r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1" r:id="rId1"/>
    <p:sldLayoutId id="2147484532" r:id="rId2"/>
    <p:sldLayoutId id="2147484533" r:id="rId3"/>
    <p:sldLayoutId id="2147484534" r:id="rId4"/>
    <p:sldLayoutId id="2147484535" r:id="rId5"/>
    <p:sldLayoutId id="2147484536" r:id="rId6"/>
    <p:sldLayoutId id="2147484537" r:id="rId7"/>
    <p:sldLayoutId id="2147484538" r:id="rId8"/>
    <p:sldLayoutId id="2147484539" r:id="rId9"/>
    <p:sldLayoutId id="2147484540" r:id="rId10"/>
    <p:sldLayoutId id="2147484541" r:id="rId11"/>
    <p:sldLayoutId id="2147484542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2E3192"/>
          </a:solidFill>
          <a:latin typeface="Cambria" pitchFamily="18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2E3192"/>
          </a:solidFill>
          <a:latin typeface="Cambri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2E3192"/>
          </a:solidFill>
          <a:latin typeface="Cambri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2E3192"/>
          </a:solidFill>
          <a:latin typeface="Cambri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2E3192"/>
          </a:solidFill>
          <a:latin typeface="Cambri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2E3192"/>
          </a:solidFill>
          <a:latin typeface="Cambri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2E3192"/>
          </a:solidFill>
          <a:latin typeface="Cambri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2E3192"/>
          </a:solidFill>
          <a:latin typeface="Cambri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2E3192"/>
          </a:solidFill>
          <a:latin typeface="Cambri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 b="1" kern="1200">
          <a:solidFill>
            <a:schemeClr val="tx1"/>
          </a:solidFill>
          <a:latin typeface="Cambria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2800" kern="1200">
          <a:solidFill>
            <a:schemeClr val="tx1"/>
          </a:solidFill>
          <a:latin typeface="Cambria" pitchFamily="18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595959"/>
          </a:solidFill>
          <a:latin typeface="Cambria" pitchFamily="18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Cambria" pitchFamily="18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Cambr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58288" cy="339725"/>
          </a:xfrm>
          <a:prstGeom prst="rect">
            <a:avLst/>
          </a:prstGeom>
          <a:solidFill>
            <a:srgbClr val="7AC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srgbClr val="2E3192"/>
              </a:solidFill>
            </a:endParaRPr>
          </a:p>
        </p:txBody>
      </p:sp>
      <p:sp>
        <p:nvSpPr>
          <p:cNvPr id="9216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2339975" y="476250"/>
            <a:ext cx="6346825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92164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 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7" name="Rectangle à coins arrondis 6"/>
          <p:cNvSpPr>
            <a:spLocks noChangeArrowheads="1"/>
          </p:cNvSpPr>
          <p:nvPr userDrawn="1"/>
        </p:nvSpPr>
        <p:spPr bwMode="auto">
          <a:xfrm>
            <a:off x="76200" y="-188913"/>
            <a:ext cx="2168525" cy="110331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595959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/>
            <a:endParaRPr lang="es-ES_tradnl">
              <a:solidFill>
                <a:srgbClr val="FFFFFF"/>
              </a:solidFill>
            </a:endParaRPr>
          </a:p>
        </p:txBody>
      </p:sp>
      <p:pic>
        <p:nvPicPr>
          <p:cNvPr id="92166" name="Image 7" descr="ESN_France.pn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39700" y="152400"/>
            <a:ext cx="2008188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à coins arrondis 9"/>
          <p:cNvSpPr/>
          <p:nvPr userDrawn="1"/>
        </p:nvSpPr>
        <p:spPr>
          <a:xfrm>
            <a:off x="179388" y="6477000"/>
            <a:ext cx="1368425" cy="53340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12296" name="ZoneTexte 10"/>
          <p:cNvSpPr txBox="1">
            <a:spLocks noChangeArrowheads="1"/>
          </p:cNvSpPr>
          <p:nvPr userDrawn="1"/>
        </p:nvSpPr>
        <p:spPr bwMode="auto">
          <a:xfrm>
            <a:off x="228600" y="6477000"/>
            <a:ext cx="1752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r>
              <a:rPr lang="fr-FR" altLang="fr-FR" sz="1600" b="1" smtClean="0">
                <a:solidFill>
                  <a:srgbClr val="2E3192"/>
                </a:solidFill>
              </a:rPr>
              <a:t>www.ixesn.fr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3975" y="6610350"/>
            <a:ext cx="6205538" cy="14446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rgbClr val="EC008C"/>
                </a:solidFill>
              </a:defRPr>
            </a:lvl1pPr>
          </a:lstStyle>
          <a:p>
            <a:r>
              <a:rPr lang="en-US" smtClean="0"/>
              <a:t>Workshop : Préparer la rentrée | ESN France | LP Sud Est 2016</a:t>
            </a:r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43" r:id="rId1"/>
    <p:sldLayoutId id="2147484544" r:id="rId2"/>
    <p:sldLayoutId id="2147484545" r:id="rId3"/>
    <p:sldLayoutId id="2147484546" r:id="rId4"/>
    <p:sldLayoutId id="2147484547" r:id="rId5"/>
    <p:sldLayoutId id="2147484548" r:id="rId6"/>
    <p:sldLayoutId id="2147484549" r:id="rId7"/>
    <p:sldLayoutId id="2147484550" r:id="rId8"/>
    <p:sldLayoutId id="2147484551" r:id="rId9"/>
    <p:sldLayoutId id="2147484552" r:id="rId10"/>
    <p:sldLayoutId id="2147484553" r:id="rId11"/>
    <p:sldLayoutId id="2147484554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7AC143"/>
          </a:solidFill>
          <a:latin typeface="Cambria" pitchFamily="18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7AC143"/>
          </a:solidFill>
          <a:latin typeface="Cambri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7AC143"/>
          </a:solidFill>
          <a:latin typeface="Cambri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7AC143"/>
          </a:solidFill>
          <a:latin typeface="Cambri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7AC143"/>
          </a:solidFill>
          <a:latin typeface="Cambri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7AC143"/>
          </a:solidFill>
          <a:latin typeface="Cambri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7AC143"/>
          </a:solidFill>
          <a:latin typeface="Cambri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7AC143"/>
          </a:solidFill>
          <a:latin typeface="Cambri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7AC143"/>
          </a:solidFill>
          <a:latin typeface="Cambri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 b="1" kern="1200">
          <a:solidFill>
            <a:schemeClr val="tx1"/>
          </a:solidFill>
          <a:latin typeface="Cambria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2800" kern="1200">
          <a:solidFill>
            <a:schemeClr val="tx1"/>
          </a:solidFill>
          <a:latin typeface="Cambria" pitchFamily="18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595959"/>
          </a:solidFill>
          <a:latin typeface="Cambria" pitchFamily="18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Cambria" pitchFamily="18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Cambr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58288" cy="339725"/>
          </a:xfrm>
          <a:prstGeom prst="rect">
            <a:avLst/>
          </a:prstGeom>
          <a:solidFill>
            <a:srgbClr val="F48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srgbClr val="F48420"/>
              </a:solidFill>
            </a:endParaRPr>
          </a:p>
        </p:txBody>
      </p:sp>
      <p:sp>
        <p:nvSpPr>
          <p:cNvPr id="105475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2339975" y="476250"/>
            <a:ext cx="6346825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5476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 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7" name="Rectangle à coins arrondis 6"/>
          <p:cNvSpPr>
            <a:spLocks noChangeArrowheads="1"/>
          </p:cNvSpPr>
          <p:nvPr userDrawn="1"/>
        </p:nvSpPr>
        <p:spPr bwMode="auto">
          <a:xfrm>
            <a:off x="76200" y="-188913"/>
            <a:ext cx="2168525" cy="110331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595959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/>
            <a:endParaRPr lang="es-ES_tradnl">
              <a:solidFill>
                <a:srgbClr val="FFFFFF"/>
              </a:solidFill>
            </a:endParaRPr>
          </a:p>
        </p:txBody>
      </p:sp>
      <p:pic>
        <p:nvPicPr>
          <p:cNvPr id="105478" name="Image 7" descr="ESN_France.pn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39700" y="152400"/>
            <a:ext cx="2008188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à coins arrondis 9"/>
          <p:cNvSpPr/>
          <p:nvPr userDrawn="1"/>
        </p:nvSpPr>
        <p:spPr>
          <a:xfrm>
            <a:off x="179388" y="6477000"/>
            <a:ext cx="1368425" cy="53340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13320" name="ZoneTexte 10"/>
          <p:cNvSpPr txBox="1">
            <a:spLocks noChangeArrowheads="1"/>
          </p:cNvSpPr>
          <p:nvPr userDrawn="1"/>
        </p:nvSpPr>
        <p:spPr bwMode="auto">
          <a:xfrm>
            <a:off x="228600" y="6477000"/>
            <a:ext cx="1752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r>
              <a:rPr lang="fr-FR" altLang="fr-FR" sz="1600" b="1" smtClean="0">
                <a:solidFill>
                  <a:srgbClr val="2E3192"/>
                </a:solidFill>
              </a:rPr>
              <a:t>www.ixesn.fr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3975" y="6610350"/>
            <a:ext cx="6205538" cy="14446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rgbClr val="EC008C"/>
                </a:solidFill>
              </a:defRPr>
            </a:lvl1pPr>
          </a:lstStyle>
          <a:p>
            <a:r>
              <a:rPr lang="en-US" smtClean="0"/>
              <a:t>Workshop : Préparer la rentrée | ESN France | LP Sud Est 2016</a:t>
            </a:r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55" r:id="rId1"/>
    <p:sldLayoutId id="2147484556" r:id="rId2"/>
    <p:sldLayoutId id="2147484557" r:id="rId3"/>
    <p:sldLayoutId id="2147484558" r:id="rId4"/>
    <p:sldLayoutId id="2147484559" r:id="rId5"/>
    <p:sldLayoutId id="2147484560" r:id="rId6"/>
    <p:sldLayoutId id="2147484561" r:id="rId7"/>
    <p:sldLayoutId id="2147484562" r:id="rId8"/>
    <p:sldLayoutId id="2147484563" r:id="rId9"/>
    <p:sldLayoutId id="2147484564" r:id="rId10"/>
    <p:sldLayoutId id="2147484565" r:id="rId11"/>
    <p:sldLayoutId id="2147484566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48420"/>
          </a:solidFill>
          <a:latin typeface="Cambria" pitchFamily="18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48420"/>
          </a:solidFill>
          <a:latin typeface="Cambri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48420"/>
          </a:solidFill>
          <a:latin typeface="Cambri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48420"/>
          </a:solidFill>
          <a:latin typeface="Cambri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48420"/>
          </a:solidFill>
          <a:latin typeface="Cambri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48420"/>
          </a:solidFill>
          <a:latin typeface="Cambri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48420"/>
          </a:solidFill>
          <a:latin typeface="Cambri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48420"/>
          </a:solidFill>
          <a:latin typeface="Cambri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48420"/>
          </a:solidFill>
          <a:latin typeface="Cambri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 b="1" kern="1200">
          <a:solidFill>
            <a:schemeClr val="tx1"/>
          </a:solidFill>
          <a:latin typeface="Cambria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2800" kern="1200">
          <a:solidFill>
            <a:schemeClr val="tx1"/>
          </a:solidFill>
          <a:latin typeface="Cambria" pitchFamily="18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595959"/>
          </a:solidFill>
          <a:latin typeface="Cambria" pitchFamily="18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Cambria" pitchFamily="18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Cambr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DE0084"/>
            </a:gs>
            <a:gs pos="100000">
              <a:srgbClr val="EC008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E:\josefin\PPT2\ppt\quarter_white.png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088" y="5505450"/>
            <a:ext cx="135255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Title Placeholder 1"/>
          <p:cNvSpPr>
            <a:spLocks noGrp="1"/>
          </p:cNvSpPr>
          <p:nvPr>
            <p:ph type="title"/>
          </p:nvPr>
        </p:nvSpPr>
        <p:spPr bwMode="auto">
          <a:xfrm>
            <a:off x="2286000" y="198438"/>
            <a:ext cx="65341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Click to edit Master title style</a:t>
            </a:r>
            <a:endParaRPr lang="sv-SE" altLang="fr-FR" smtClean="0"/>
          </a:p>
        </p:txBody>
      </p:sp>
      <p:sp>
        <p:nvSpPr>
          <p:cNvPr id="11878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41438"/>
            <a:ext cx="8362950" cy="496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Click to edit Master text styles</a:t>
            </a:r>
          </a:p>
          <a:p>
            <a:pPr lvl="1"/>
            <a:r>
              <a:rPr lang="en-US" altLang="fr-FR" smtClean="0"/>
              <a:t>Second level</a:t>
            </a:r>
          </a:p>
          <a:p>
            <a:pPr lvl="2"/>
            <a:r>
              <a:rPr lang="en-US" altLang="fr-FR" smtClean="0"/>
              <a:t>Third level</a:t>
            </a:r>
          </a:p>
          <a:p>
            <a:pPr lvl="3"/>
            <a:r>
              <a:rPr lang="en-US" altLang="fr-FR" smtClean="0"/>
              <a:t>Fourth level</a:t>
            </a:r>
          </a:p>
          <a:p>
            <a:pPr lvl="4"/>
            <a:r>
              <a:rPr lang="en-US" altLang="fr-FR" smtClean="0"/>
              <a:t>Fifth level</a:t>
            </a:r>
            <a:endParaRPr lang="sv-SE" altLang="fr-FR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3975" y="6610350"/>
            <a:ext cx="6205538" cy="14446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Workshop : Préparer la rentrée | ESN France | LP Sud Est 2016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95513" y="6610350"/>
            <a:ext cx="384175" cy="14446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solidFill>
                  <a:schemeClr val="bg1"/>
                </a:solidFill>
              </a:defRPr>
            </a:lvl1pPr>
          </a:lstStyle>
          <a:p>
            <a:fld id="{308E15B1-E466-4508-AE7D-6CF9A2AA47BF}" type="slidenum">
              <a:rPr lang="sv-SE"/>
              <a:pPr/>
              <a:t>‹#›</a:t>
            </a:fld>
            <a:endParaRPr lang="sv-SE"/>
          </a:p>
        </p:txBody>
      </p:sp>
      <p:pic>
        <p:nvPicPr>
          <p:cNvPr id="118791" name="Picture 2" descr="C:\Users\ExternalRelations\Desktop\_logoESN.png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0838" y="104775"/>
            <a:ext cx="1433512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à coins arrondis 8"/>
          <p:cNvSpPr>
            <a:spLocks noChangeArrowheads="1"/>
          </p:cNvSpPr>
          <p:nvPr userDrawn="1"/>
        </p:nvSpPr>
        <p:spPr bwMode="auto">
          <a:xfrm>
            <a:off x="76200" y="-188913"/>
            <a:ext cx="2168525" cy="117951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6B6B6B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/>
            <a:endParaRPr lang="es-ES_tradnl">
              <a:solidFill>
                <a:srgbClr val="FFFFFF"/>
              </a:solidFill>
            </a:endParaRPr>
          </a:p>
        </p:txBody>
      </p:sp>
      <p:pic>
        <p:nvPicPr>
          <p:cNvPr id="118793" name="Image 9" descr="ESN_France.png"/>
          <p:cNvPicPr>
            <a:picLocks noChangeAspect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9700" y="228600"/>
            <a:ext cx="2008188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35" r:id="rId1"/>
    <p:sldLayoutId id="2147484436" r:id="rId2"/>
    <p:sldLayoutId id="2147484437" r:id="rId3"/>
    <p:sldLayoutId id="2147484438" r:id="rId4"/>
    <p:sldLayoutId id="2147484439" r:id="rId5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0"/>
        </a:buBlip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2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DDD9C3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DDD9C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A3E0"/>
            </a:gs>
            <a:gs pos="100000">
              <a:srgbClr val="00AEE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E:\josefin\PPT2\ppt\quarter_white.png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088" y="5505450"/>
            <a:ext cx="135255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1" name="Title Placeholder 1"/>
          <p:cNvSpPr>
            <a:spLocks noGrp="1"/>
          </p:cNvSpPr>
          <p:nvPr>
            <p:ph type="title"/>
          </p:nvPr>
        </p:nvSpPr>
        <p:spPr bwMode="auto">
          <a:xfrm>
            <a:off x="2286000" y="198438"/>
            <a:ext cx="65341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Click to edit Master title style</a:t>
            </a:r>
            <a:endParaRPr lang="sv-SE" altLang="fr-FR" smtClean="0"/>
          </a:p>
        </p:txBody>
      </p:sp>
      <p:sp>
        <p:nvSpPr>
          <p:cNvPr id="1249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41438"/>
            <a:ext cx="8362950" cy="496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Click to edit Master text styles</a:t>
            </a:r>
          </a:p>
          <a:p>
            <a:pPr lvl="1"/>
            <a:r>
              <a:rPr lang="en-US" altLang="fr-FR" smtClean="0"/>
              <a:t>Second level</a:t>
            </a:r>
          </a:p>
          <a:p>
            <a:pPr lvl="2"/>
            <a:r>
              <a:rPr lang="en-US" altLang="fr-FR" smtClean="0"/>
              <a:t>Third level</a:t>
            </a:r>
          </a:p>
          <a:p>
            <a:pPr lvl="3"/>
            <a:r>
              <a:rPr lang="en-US" altLang="fr-FR" smtClean="0"/>
              <a:t>Fourth level</a:t>
            </a:r>
          </a:p>
          <a:p>
            <a:pPr lvl="4"/>
            <a:r>
              <a:rPr lang="en-US" altLang="fr-FR" smtClean="0"/>
              <a:t>Fifth level</a:t>
            </a:r>
            <a:endParaRPr lang="sv-SE" altLang="fr-FR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3975" y="6610350"/>
            <a:ext cx="6205538" cy="14446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Workshop : Préparer la rentrée | ESN France | LP Sud Est 2016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95513" y="6610350"/>
            <a:ext cx="384175" cy="14446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solidFill>
                  <a:schemeClr val="bg1"/>
                </a:solidFill>
              </a:defRPr>
            </a:lvl1pPr>
          </a:lstStyle>
          <a:p>
            <a:fld id="{208E2778-F428-41E8-86B7-25ECCAB0BB7B}" type="slidenum">
              <a:rPr lang="sv-SE"/>
              <a:pPr/>
              <a:t>‹#›</a:t>
            </a:fld>
            <a:endParaRPr lang="sv-SE"/>
          </a:p>
        </p:txBody>
      </p:sp>
      <p:pic>
        <p:nvPicPr>
          <p:cNvPr id="124935" name="Picture 2" descr="C:\Users\ExternalRelations\Desktop\_logoESN.png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0838" y="104775"/>
            <a:ext cx="1433512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à coins arrondis 8"/>
          <p:cNvSpPr>
            <a:spLocks noChangeArrowheads="1"/>
          </p:cNvSpPr>
          <p:nvPr userDrawn="1"/>
        </p:nvSpPr>
        <p:spPr bwMode="auto">
          <a:xfrm>
            <a:off x="41275" y="-188913"/>
            <a:ext cx="2168525" cy="117951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6B6B6B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/>
            <a:endParaRPr lang="es-ES_tradnl">
              <a:solidFill>
                <a:srgbClr val="FFFFFF"/>
              </a:solidFill>
            </a:endParaRPr>
          </a:p>
        </p:txBody>
      </p:sp>
      <p:pic>
        <p:nvPicPr>
          <p:cNvPr id="124937" name="Image 9" descr="ESN_France.png"/>
          <p:cNvPicPr>
            <a:picLocks noChangeAspect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6363" y="228600"/>
            <a:ext cx="2006600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40" r:id="rId1"/>
    <p:sldLayoutId id="2147484441" r:id="rId2"/>
    <p:sldLayoutId id="2147484442" r:id="rId3"/>
    <p:sldLayoutId id="2147484443" r:id="rId4"/>
    <p:sldLayoutId id="2147484444" r:id="rId5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0"/>
        </a:buBlip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2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DDD9C3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DDD9C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E7690B"/>
            </a:gs>
            <a:gs pos="100000">
              <a:srgbClr val="F47B2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E:\josefin\PPT2\ppt\quarter_white.png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088" y="5505450"/>
            <a:ext cx="135255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5" name="Title Placeholder 1"/>
          <p:cNvSpPr>
            <a:spLocks noGrp="1"/>
          </p:cNvSpPr>
          <p:nvPr>
            <p:ph type="title"/>
          </p:nvPr>
        </p:nvSpPr>
        <p:spPr bwMode="auto">
          <a:xfrm>
            <a:off x="2286000" y="198438"/>
            <a:ext cx="65341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Click to edit Master title style</a:t>
            </a:r>
            <a:endParaRPr lang="sv-SE" altLang="fr-FR" smtClean="0"/>
          </a:p>
        </p:txBody>
      </p:sp>
      <p:sp>
        <p:nvSpPr>
          <p:cNvPr id="13107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41438"/>
            <a:ext cx="8362950" cy="496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Click to edit Master text styles</a:t>
            </a:r>
          </a:p>
          <a:p>
            <a:pPr lvl="1"/>
            <a:r>
              <a:rPr lang="en-US" altLang="fr-FR" smtClean="0"/>
              <a:t>Second level</a:t>
            </a:r>
          </a:p>
          <a:p>
            <a:pPr lvl="2"/>
            <a:r>
              <a:rPr lang="en-US" altLang="fr-FR" smtClean="0"/>
              <a:t>Third level</a:t>
            </a:r>
          </a:p>
          <a:p>
            <a:pPr lvl="3"/>
            <a:r>
              <a:rPr lang="en-US" altLang="fr-FR" smtClean="0"/>
              <a:t>Fourth level</a:t>
            </a:r>
          </a:p>
          <a:p>
            <a:pPr lvl="4"/>
            <a:r>
              <a:rPr lang="en-US" altLang="fr-FR" smtClean="0"/>
              <a:t>Fifth level</a:t>
            </a:r>
            <a:endParaRPr lang="sv-SE" altLang="fr-FR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3975" y="6610350"/>
            <a:ext cx="6205538" cy="14446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Workshop : Préparer la rentrée | ESN France | LP Sud Est 2016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95513" y="6610350"/>
            <a:ext cx="384175" cy="14446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solidFill>
                  <a:schemeClr val="bg1"/>
                </a:solidFill>
              </a:defRPr>
            </a:lvl1pPr>
          </a:lstStyle>
          <a:p>
            <a:fld id="{8B2E5495-008C-43C1-9919-777F3752BE74}" type="slidenum">
              <a:rPr lang="sv-SE"/>
              <a:pPr/>
              <a:t>‹#›</a:t>
            </a:fld>
            <a:endParaRPr lang="sv-SE"/>
          </a:p>
        </p:txBody>
      </p:sp>
      <p:pic>
        <p:nvPicPr>
          <p:cNvPr id="131079" name="Picture 2" descr="C:\Users\ExternalRelations\Desktop\_logoESN.png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0838" y="104775"/>
            <a:ext cx="1433512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à coins arrondis 8"/>
          <p:cNvSpPr>
            <a:spLocks noChangeArrowheads="1"/>
          </p:cNvSpPr>
          <p:nvPr userDrawn="1"/>
        </p:nvSpPr>
        <p:spPr bwMode="auto">
          <a:xfrm>
            <a:off x="76200" y="-188913"/>
            <a:ext cx="2168525" cy="117951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6B6B6B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/>
            <a:endParaRPr lang="es-ES_tradnl">
              <a:solidFill>
                <a:srgbClr val="FFFFFF"/>
              </a:solidFill>
            </a:endParaRPr>
          </a:p>
        </p:txBody>
      </p:sp>
      <p:pic>
        <p:nvPicPr>
          <p:cNvPr id="131081" name="Image 9" descr="ESN_France.png"/>
          <p:cNvPicPr>
            <a:picLocks noChangeAspect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9700" y="152400"/>
            <a:ext cx="2008188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45" r:id="rId1"/>
    <p:sldLayoutId id="2147484446" r:id="rId2"/>
    <p:sldLayoutId id="2147484447" r:id="rId3"/>
    <p:sldLayoutId id="2147484448" r:id="rId4"/>
    <p:sldLayoutId id="2147484449" r:id="rId5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0"/>
        </a:buBlip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2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DDD9C3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DDD9C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73B63C"/>
            </a:gs>
            <a:gs pos="100000">
              <a:srgbClr val="7BC14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E:\josefin\PPT2\ppt\quarter_white.png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088" y="5505450"/>
            <a:ext cx="135255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19" name="Title Placeholder 1"/>
          <p:cNvSpPr>
            <a:spLocks noGrp="1"/>
          </p:cNvSpPr>
          <p:nvPr>
            <p:ph type="title"/>
          </p:nvPr>
        </p:nvSpPr>
        <p:spPr bwMode="auto">
          <a:xfrm>
            <a:off x="2286000" y="198438"/>
            <a:ext cx="65341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Click to edit Master title style</a:t>
            </a:r>
            <a:endParaRPr lang="sv-SE" altLang="fr-FR" smtClean="0"/>
          </a:p>
        </p:txBody>
      </p:sp>
      <p:sp>
        <p:nvSpPr>
          <p:cNvPr id="13722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41438"/>
            <a:ext cx="8362950" cy="496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Click to edit Master text styles</a:t>
            </a:r>
          </a:p>
          <a:p>
            <a:pPr lvl="1"/>
            <a:r>
              <a:rPr lang="en-US" altLang="fr-FR" smtClean="0"/>
              <a:t>Second level</a:t>
            </a:r>
          </a:p>
          <a:p>
            <a:pPr lvl="2"/>
            <a:r>
              <a:rPr lang="en-US" altLang="fr-FR" smtClean="0"/>
              <a:t>Third level</a:t>
            </a:r>
          </a:p>
          <a:p>
            <a:pPr lvl="3"/>
            <a:r>
              <a:rPr lang="en-US" altLang="fr-FR" smtClean="0"/>
              <a:t>Fourth level</a:t>
            </a:r>
          </a:p>
          <a:p>
            <a:pPr lvl="4"/>
            <a:r>
              <a:rPr lang="en-US" altLang="fr-FR" smtClean="0"/>
              <a:t>Fifth level</a:t>
            </a:r>
            <a:endParaRPr lang="sv-SE" altLang="fr-FR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3975" y="6610350"/>
            <a:ext cx="6205538" cy="14446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Workshop : Préparer la rentrée | ESN France | LP Sud Est 2016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95513" y="6610350"/>
            <a:ext cx="384175" cy="14446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solidFill>
                  <a:schemeClr val="bg1"/>
                </a:solidFill>
              </a:defRPr>
            </a:lvl1pPr>
          </a:lstStyle>
          <a:p>
            <a:fld id="{D116DD2F-8870-41C0-B82E-44F6806D9E82}" type="slidenum">
              <a:rPr lang="sv-SE"/>
              <a:pPr/>
              <a:t>‹#›</a:t>
            </a:fld>
            <a:endParaRPr lang="sv-SE"/>
          </a:p>
        </p:txBody>
      </p:sp>
      <p:pic>
        <p:nvPicPr>
          <p:cNvPr id="137223" name="Picture 2" descr="C:\Users\ExternalRelations\Desktop\_logoESN.png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0838" y="104775"/>
            <a:ext cx="1433512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à coins arrondis 8"/>
          <p:cNvSpPr>
            <a:spLocks noChangeArrowheads="1"/>
          </p:cNvSpPr>
          <p:nvPr userDrawn="1"/>
        </p:nvSpPr>
        <p:spPr bwMode="auto">
          <a:xfrm>
            <a:off x="76200" y="-188913"/>
            <a:ext cx="2168525" cy="117951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6B6B6B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/>
            <a:endParaRPr lang="es-ES_tradnl">
              <a:solidFill>
                <a:srgbClr val="FFFFFF"/>
              </a:solidFill>
            </a:endParaRPr>
          </a:p>
        </p:txBody>
      </p:sp>
      <p:pic>
        <p:nvPicPr>
          <p:cNvPr id="137225" name="Image 9" descr="ESN_France.png"/>
          <p:cNvPicPr>
            <a:picLocks noChangeAspect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9700" y="152400"/>
            <a:ext cx="2008188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50" r:id="rId1"/>
    <p:sldLayoutId id="2147484451" r:id="rId2"/>
    <p:sldLayoutId id="2147484452" r:id="rId3"/>
    <p:sldLayoutId id="2147484453" r:id="rId4"/>
    <p:sldLayoutId id="2147484454" r:id="rId5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0"/>
        </a:buBlip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2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DDD9C3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DDD9C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73B63C"/>
            </a:gs>
            <a:gs pos="100000">
              <a:srgbClr val="7BC14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E31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>
              <a:solidFill>
                <a:srgbClr val="FFFFFF"/>
              </a:solidFill>
            </a:endParaRPr>
          </a:p>
        </p:txBody>
      </p:sp>
      <p:pic>
        <p:nvPicPr>
          <p:cNvPr id="143363" name="Picture 2" descr="E:\josefin\PPT2\ppt\quarter_white.png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088" y="5505450"/>
            <a:ext cx="135255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4" name="Title Placeholder 1"/>
          <p:cNvSpPr>
            <a:spLocks noGrp="1"/>
          </p:cNvSpPr>
          <p:nvPr>
            <p:ph type="title"/>
          </p:nvPr>
        </p:nvSpPr>
        <p:spPr bwMode="auto">
          <a:xfrm>
            <a:off x="2286000" y="198438"/>
            <a:ext cx="65341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Click to edit Master title style</a:t>
            </a:r>
            <a:endParaRPr lang="sv-SE" altLang="fr-FR" smtClean="0"/>
          </a:p>
        </p:txBody>
      </p:sp>
      <p:sp>
        <p:nvSpPr>
          <p:cNvPr id="14336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41438"/>
            <a:ext cx="8362950" cy="496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Click to edit Master text styles</a:t>
            </a:r>
          </a:p>
          <a:p>
            <a:pPr lvl="1"/>
            <a:r>
              <a:rPr lang="en-US" altLang="fr-FR" smtClean="0"/>
              <a:t>Second level</a:t>
            </a:r>
          </a:p>
          <a:p>
            <a:pPr lvl="2"/>
            <a:r>
              <a:rPr lang="en-US" altLang="fr-FR" smtClean="0"/>
              <a:t>Third level</a:t>
            </a:r>
          </a:p>
          <a:p>
            <a:pPr lvl="3"/>
            <a:r>
              <a:rPr lang="en-US" altLang="fr-FR" smtClean="0"/>
              <a:t>Fourth level</a:t>
            </a:r>
          </a:p>
          <a:p>
            <a:pPr lvl="4"/>
            <a:r>
              <a:rPr lang="en-US" altLang="fr-FR" smtClean="0"/>
              <a:t>Fifth level</a:t>
            </a:r>
            <a:endParaRPr lang="sv-SE" altLang="fr-FR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3975" y="6610350"/>
            <a:ext cx="6205538" cy="14446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Workshop : Préparer la rentrée | ESN France | LP Sud Est 2016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95513" y="6610350"/>
            <a:ext cx="384175" cy="14446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solidFill>
                  <a:schemeClr val="bg1"/>
                </a:solidFill>
              </a:defRPr>
            </a:lvl1pPr>
          </a:lstStyle>
          <a:p>
            <a:fld id="{514C0A1D-2995-4BA7-830D-9620D0AA485E}" type="slidenum">
              <a:rPr lang="sv-SE"/>
              <a:pPr/>
              <a:t>‹#›</a:t>
            </a:fld>
            <a:endParaRPr lang="sv-SE"/>
          </a:p>
        </p:txBody>
      </p:sp>
      <p:pic>
        <p:nvPicPr>
          <p:cNvPr id="143368" name="Picture 2" descr="C:\Users\ExternalRelations\Desktop\_logoESN.png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0838" y="104775"/>
            <a:ext cx="1433512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à coins arrondis 8"/>
          <p:cNvSpPr>
            <a:spLocks noChangeArrowheads="1"/>
          </p:cNvSpPr>
          <p:nvPr userDrawn="1"/>
        </p:nvSpPr>
        <p:spPr bwMode="auto">
          <a:xfrm>
            <a:off x="76200" y="-188913"/>
            <a:ext cx="2168525" cy="117951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6B6B6B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/>
            <a:endParaRPr lang="es-ES_tradnl">
              <a:solidFill>
                <a:srgbClr val="FFFFFF"/>
              </a:solidFill>
            </a:endParaRPr>
          </a:p>
        </p:txBody>
      </p:sp>
      <p:pic>
        <p:nvPicPr>
          <p:cNvPr id="143370" name="Image 9" descr="ESN_France.png"/>
          <p:cNvPicPr>
            <a:picLocks noChangeAspect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9700" y="152400"/>
            <a:ext cx="2008188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55" r:id="rId1"/>
    <p:sldLayoutId id="2147484456" r:id="rId2"/>
    <p:sldLayoutId id="2147484457" r:id="rId3"/>
    <p:sldLayoutId id="2147484458" r:id="rId4"/>
    <p:sldLayoutId id="2147484459" r:id="rId5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0"/>
        </a:buBlip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2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DDD9C3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DDD9C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 12" descr="Image1.png"/>
          <p:cNvPicPr>
            <a:picLocks noChangeAspect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72" r:id="rId1"/>
    <p:sldLayoutId id="2147484473" r:id="rId2"/>
    <p:sldLayoutId id="2147484474" r:id="rId3"/>
    <p:sldLayoutId id="2147484475" r:id="rId4"/>
    <p:sldLayoutId id="2147484476" r:id="rId5"/>
    <p:sldLayoutId id="2147484477" r:id="rId6"/>
    <p:sldLayoutId id="2147484478" r:id="rId7"/>
    <p:sldLayoutId id="2147484479" r:id="rId8"/>
    <p:sldLayoutId id="2147484480" r:id="rId9"/>
    <p:sldLayoutId id="2147484481" r:id="rId10"/>
    <p:sldLayoutId id="2147484482" r:id="rId11"/>
    <p:sldLayoutId id="2147484483" r:id="rId12"/>
    <p:sldLayoutId id="2147484484" r:id="rId13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00AEEF"/>
          </a:solidFill>
          <a:latin typeface="Cambria" pitchFamily="18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AEEF"/>
          </a:solidFill>
          <a:latin typeface="Cambri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AEEF"/>
          </a:solidFill>
          <a:latin typeface="Cambri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AEEF"/>
          </a:solidFill>
          <a:latin typeface="Cambri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AEEF"/>
          </a:solidFill>
          <a:latin typeface="Cambri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00AEEF"/>
          </a:solidFill>
          <a:latin typeface="Cambri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00AEEF"/>
          </a:solidFill>
          <a:latin typeface="Cambri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00AEEF"/>
          </a:solidFill>
          <a:latin typeface="Cambri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00AEEF"/>
          </a:solidFill>
          <a:latin typeface="Cambri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 b="1" kern="1200">
          <a:solidFill>
            <a:schemeClr val="tx1"/>
          </a:solidFill>
          <a:latin typeface="Cambria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2800" kern="1200">
          <a:solidFill>
            <a:schemeClr val="tx1"/>
          </a:solidFill>
          <a:latin typeface="Cambria" pitchFamily="18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595959"/>
          </a:solidFill>
          <a:latin typeface="Cambria" pitchFamily="18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Cambria" pitchFamily="18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Cambr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92075"/>
            <a:ext cx="9205913" cy="7151688"/>
          </a:xfrm>
          <a:prstGeom prst="rect">
            <a:avLst/>
          </a:prstGeom>
          <a:solidFill>
            <a:srgbClr val="F9F8FA">
              <a:alpha val="43137"/>
            </a:srgb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>
              <a:solidFill>
                <a:srgbClr val="FFFFFF"/>
              </a:solidFill>
            </a:endParaRPr>
          </a:p>
        </p:txBody>
      </p:sp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28650" y="1069975"/>
            <a:ext cx="7886700" cy="620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28677" name="Picture 1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79375" y="6775450"/>
            <a:ext cx="9285288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Image 7"/>
          <p:cNvPicPr>
            <a:picLocks noChangeAspect="1"/>
          </p:cNvPicPr>
          <p:nvPr userDrawn="1"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75" y="0"/>
            <a:ext cx="2459038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85" r:id="rId1"/>
    <p:sldLayoutId id="2147484429" r:id="rId2"/>
    <p:sldLayoutId id="2147484486" r:id="rId3"/>
    <p:sldLayoutId id="2147484487" r:id="rId4"/>
    <p:sldLayoutId id="2147484572" r:id="rId5"/>
  </p:sldLayoutIdLst>
  <p:transition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 kern="1200" cap="all">
          <a:solidFill>
            <a:srgbClr val="00BDF3"/>
          </a:solidFill>
          <a:latin typeface="Kelson Sans" panose="02000500000000000000" pitchFamily="50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0BDF3"/>
          </a:solidFill>
          <a:latin typeface="Kelson Sans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0BDF3"/>
          </a:solidFill>
          <a:latin typeface="Kelson Sans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0BDF3"/>
          </a:solidFill>
          <a:latin typeface="Kelson Sans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0BDF3"/>
          </a:solidFill>
          <a:latin typeface="Kelson Sans" charset="0"/>
        </a:defRPr>
      </a:lvl5pPr>
      <a:lvl6pPr marL="457200" algn="ctr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0BDF3"/>
          </a:solidFill>
          <a:latin typeface="Kelson Sans" charset="0"/>
        </a:defRPr>
      </a:lvl6pPr>
      <a:lvl7pPr marL="914400" algn="ctr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0BDF3"/>
          </a:solidFill>
          <a:latin typeface="Kelson Sans" charset="0"/>
        </a:defRPr>
      </a:lvl7pPr>
      <a:lvl8pPr marL="1371600" algn="ctr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0BDF3"/>
          </a:solidFill>
          <a:latin typeface="Kelson Sans" charset="0"/>
        </a:defRPr>
      </a:lvl8pPr>
      <a:lvl9pPr marL="1828800" algn="ctr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0BDF3"/>
          </a:solidFill>
          <a:latin typeface="Kelson Sans" charset="0"/>
        </a:defRPr>
      </a:lvl9pPr>
    </p:titleStyle>
    <p:bodyStyle>
      <a:lvl1pPr algn="ctr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50000"/>
        <a:buFont typeface="Arial" pitchFamily="34" charset="0"/>
        <a:defRPr sz="4400" kern="1200">
          <a:solidFill>
            <a:srgbClr val="00BDF3"/>
          </a:solidFill>
          <a:latin typeface="Kelson Sans" panose="02000500000000000000" pitchFamily="50" charset="0"/>
          <a:ea typeface="+mn-ea"/>
          <a:cs typeface="+mn-cs"/>
        </a:defRPr>
      </a:lvl1pPr>
      <a:lvl2pPr marL="455613" algn="ctr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50000"/>
        <a:buFont typeface="Arial" pitchFamily="34" charset="0"/>
        <a:defRPr sz="4400" kern="1200" cap="all">
          <a:solidFill>
            <a:srgbClr val="00BDF3"/>
          </a:solidFill>
          <a:latin typeface="Kelson Sans" panose="02000500000000000000" pitchFamily="50" charset="0"/>
          <a:ea typeface="+mn-ea"/>
          <a:cs typeface="+mn-cs"/>
        </a:defRPr>
      </a:lvl2pPr>
      <a:lvl3pPr marL="912813" algn="ctr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50000"/>
        <a:buFont typeface="Arial" pitchFamily="34" charset="0"/>
        <a:defRPr sz="4400" kern="1200" cap="all">
          <a:solidFill>
            <a:srgbClr val="00BDF3"/>
          </a:solidFill>
          <a:latin typeface="Kelson Sans" panose="02000500000000000000" pitchFamily="50" charset="0"/>
          <a:ea typeface="+mn-ea"/>
          <a:cs typeface="+mn-cs"/>
        </a:defRPr>
      </a:lvl3pPr>
      <a:lvl4pPr marL="1370013" algn="ctr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50000"/>
        <a:buFont typeface="Arial" pitchFamily="34" charset="0"/>
        <a:defRPr sz="4400" kern="1200" cap="all">
          <a:solidFill>
            <a:srgbClr val="00BDF3"/>
          </a:solidFill>
          <a:latin typeface="Kelson Sans" panose="02000500000000000000" pitchFamily="50" charset="0"/>
          <a:ea typeface="+mn-ea"/>
          <a:cs typeface="+mn-cs"/>
        </a:defRPr>
      </a:lvl4pPr>
      <a:lvl5pPr marL="1827213" algn="ctr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50000"/>
        <a:buFont typeface="Arial" pitchFamily="34" charset="0"/>
        <a:defRPr sz="4400" kern="1200" cap="all">
          <a:solidFill>
            <a:srgbClr val="00BDF3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28650" y="1079500"/>
            <a:ext cx="7886700" cy="61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33796" name="Image 1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2319338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89" r:id="rId1"/>
    <p:sldLayoutId id="2147484430" r:id="rId2"/>
    <p:sldLayoutId id="2147484490" r:id="rId3"/>
    <p:sldLayoutId id="2147484491" r:id="rId4"/>
  </p:sldLayoutIdLst>
  <p:transition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 kern="1200" cap="all">
          <a:solidFill>
            <a:schemeClr val="bg1"/>
          </a:solidFill>
          <a:latin typeface="Kelson Sans" panose="02000500000000000000" pitchFamily="50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Kelson Sans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Kelson Sans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Kelson Sans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Kelson Sans" charset="0"/>
        </a:defRPr>
      </a:lvl5pPr>
      <a:lvl6pPr marL="457200" algn="ctr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Kelson Sans" charset="0"/>
        </a:defRPr>
      </a:lvl6pPr>
      <a:lvl7pPr marL="914400" algn="ctr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Kelson Sans" charset="0"/>
        </a:defRPr>
      </a:lvl7pPr>
      <a:lvl8pPr marL="1371600" algn="ctr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Kelson Sans" charset="0"/>
        </a:defRPr>
      </a:lvl8pPr>
      <a:lvl9pPr marL="1828800" algn="ctr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Kelson Sans" charset="0"/>
        </a:defRPr>
      </a:lvl9pPr>
    </p:titleStyle>
    <p:bodyStyle>
      <a:lvl1pPr algn="ctr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50000"/>
        <a:buFont typeface="Arial" pitchFamily="34" charset="0"/>
        <a:defRPr sz="4400" kern="120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1pPr>
      <a:lvl2pPr marL="455613" algn="ctr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50000"/>
        <a:buFont typeface="Arial" pitchFamily="34" charset="0"/>
        <a:defRPr sz="4400" kern="1200" cap="all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2pPr>
      <a:lvl3pPr marL="912813" algn="ctr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50000"/>
        <a:buFont typeface="Arial" pitchFamily="34" charset="0"/>
        <a:defRPr sz="4400" kern="1200" cap="all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3pPr>
      <a:lvl4pPr marL="1370013" algn="ctr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50000"/>
        <a:buFont typeface="Arial" pitchFamily="34" charset="0"/>
        <a:defRPr sz="4400" kern="1200" cap="all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4pPr>
      <a:lvl5pPr marL="1827213" algn="ctr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50000"/>
        <a:buFont typeface="Arial" pitchFamily="34" charset="0"/>
        <a:defRPr sz="4400" kern="1200" cap="all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AC1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28650" y="868363"/>
            <a:ext cx="7886700" cy="822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37892" name="Image 8"/>
          <p:cNvPicPr>
            <a:picLocks noChangeAspect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2319338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93" r:id="rId1"/>
    <p:sldLayoutId id="2147484431" r:id="rId2"/>
    <p:sldLayoutId id="2147484494" r:id="rId3"/>
    <p:sldLayoutId id="2147484495" r:id="rId4"/>
    <p:sldLayoutId id="2147484573" r:id="rId5"/>
  </p:sldLayoutIdLst>
  <p:transition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 kern="1200" cap="all">
          <a:solidFill>
            <a:schemeClr val="bg1"/>
          </a:solidFill>
          <a:latin typeface="Kelson Sans" panose="02000500000000000000" pitchFamily="50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Kelson Sans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Kelson Sans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Kelson Sans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Kelson Sans" charset="0"/>
        </a:defRPr>
      </a:lvl5pPr>
      <a:lvl6pPr marL="457200" algn="ctr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Kelson Sans" charset="0"/>
        </a:defRPr>
      </a:lvl6pPr>
      <a:lvl7pPr marL="914400" algn="ctr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Kelson Sans" charset="0"/>
        </a:defRPr>
      </a:lvl7pPr>
      <a:lvl8pPr marL="1371600" algn="ctr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Kelson Sans" charset="0"/>
        </a:defRPr>
      </a:lvl8pPr>
      <a:lvl9pPr marL="1828800" algn="ctr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Kelson Sans" charset="0"/>
        </a:defRPr>
      </a:lvl9pPr>
    </p:titleStyle>
    <p:bodyStyle>
      <a:lvl1pPr algn="ctr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50000"/>
        <a:buFont typeface="Arial" pitchFamily="34" charset="0"/>
        <a:defRPr sz="4400" kern="120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1pPr>
      <a:lvl2pPr marL="455613" algn="ctr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50000"/>
        <a:buFont typeface="Arial" pitchFamily="34" charset="0"/>
        <a:defRPr sz="4400" kern="1200" cap="all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2pPr>
      <a:lvl3pPr marL="912813" algn="ctr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50000"/>
        <a:buFont typeface="Arial" pitchFamily="34" charset="0"/>
        <a:defRPr sz="4400" kern="1200" cap="all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3pPr>
      <a:lvl4pPr marL="1370013" algn="ctr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50000"/>
        <a:buFont typeface="Arial" pitchFamily="34" charset="0"/>
        <a:defRPr sz="4400" kern="1200" cap="all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4pPr>
      <a:lvl5pPr marL="1827213" algn="ctr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50000"/>
        <a:buFont typeface="Arial" pitchFamily="34" charset="0"/>
        <a:defRPr sz="4400" kern="1200" cap="all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C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40964" name="Image 8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2319338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96" r:id="rId1"/>
    <p:sldLayoutId id="2147484432" r:id="rId2"/>
    <p:sldLayoutId id="2147484497" r:id="rId3"/>
    <p:sldLayoutId id="2147484498" r:id="rId4"/>
  </p:sldLayoutIdLst>
  <p:transition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 kern="1200" cap="all">
          <a:solidFill>
            <a:schemeClr val="bg1"/>
          </a:solidFill>
          <a:latin typeface="Kelson Sans" panose="02000500000000000000" pitchFamily="50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Kelson Sans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Kelson Sans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Kelson Sans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Kelson Sans" charset="0"/>
        </a:defRPr>
      </a:lvl5pPr>
      <a:lvl6pPr marL="457200" algn="ctr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Kelson Sans" charset="0"/>
        </a:defRPr>
      </a:lvl6pPr>
      <a:lvl7pPr marL="914400" algn="ctr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Kelson Sans" charset="0"/>
        </a:defRPr>
      </a:lvl7pPr>
      <a:lvl8pPr marL="1371600" algn="ctr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Kelson Sans" charset="0"/>
        </a:defRPr>
      </a:lvl8pPr>
      <a:lvl9pPr marL="1828800" algn="ctr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Kelson Sans" charset="0"/>
        </a:defRPr>
      </a:lvl9pPr>
    </p:titleStyle>
    <p:bodyStyle>
      <a:lvl1pPr algn="ctr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50000"/>
        <a:buFont typeface="Arial" pitchFamily="34" charset="0"/>
        <a:defRPr sz="4400" kern="120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1pPr>
      <a:lvl2pPr marL="455613" algn="ctr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50000"/>
        <a:buFont typeface="Arial" pitchFamily="34" charset="0"/>
        <a:defRPr sz="4400" kern="1200" cap="all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2pPr>
      <a:lvl3pPr marL="912813" algn="ctr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50000"/>
        <a:buFont typeface="Arial" pitchFamily="34" charset="0"/>
        <a:defRPr sz="4400" kern="1200" cap="all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3pPr>
      <a:lvl4pPr marL="1370013" algn="ctr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50000"/>
        <a:buFont typeface="Arial" pitchFamily="34" charset="0"/>
        <a:defRPr sz="4400" kern="1200" cap="all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4pPr>
      <a:lvl5pPr marL="1827213" algn="ctr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50000"/>
        <a:buFont typeface="Arial" pitchFamily="34" charset="0"/>
        <a:defRPr sz="4400" kern="1200" cap="all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E31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28650" y="1023938"/>
            <a:ext cx="7886700" cy="666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44036" name="Image 8"/>
          <p:cNvPicPr>
            <a:picLocks noChangeAspect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2319338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99" r:id="rId1"/>
    <p:sldLayoutId id="2147484433" r:id="rId2"/>
    <p:sldLayoutId id="2147484500" r:id="rId3"/>
    <p:sldLayoutId id="2147484501" r:id="rId4"/>
    <p:sldLayoutId id="2147484502" r:id="rId5"/>
    <p:sldLayoutId id="2147484570" r:id="rId6"/>
  </p:sldLayoutIdLst>
  <p:transition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 kern="1200" cap="all">
          <a:solidFill>
            <a:schemeClr val="bg1"/>
          </a:solidFill>
          <a:latin typeface="Kelson Sans" panose="02000500000000000000" pitchFamily="50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Kelson Sans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Kelson Sans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Kelson Sans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Kelson Sans" charset="0"/>
        </a:defRPr>
      </a:lvl5pPr>
      <a:lvl6pPr marL="457200" algn="ctr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Kelson Sans" charset="0"/>
        </a:defRPr>
      </a:lvl6pPr>
      <a:lvl7pPr marL="914400" algn="ctr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Kelson Sans" charset="0"/>
        </a:defRPr>
      </a:lvl7pPr>
      <a:lvl8pPr marL="1371600" algn="ctr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Kelson Sans" charset="0"/>
        </a:defRPr>
      </a:lvl8pPr>
      <a:lvl9pPr marL="1828800" algn="ctr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Kelson Sans" charset="0"/>
        </a:defRPr>
      </a:lvl9pPr>
    </p:titleStyle>
    <p:bodyStyle>
      <a:lvl1pPr algn="ctr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50000"/>
        <a:buFont typeface="Arial" pitchFamily="34" charset="0"/>
        <a:defRPr sz="4400" kern="120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1pPr>
      <a:lvl2pPr marL="455613" algn="ctr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50000"/>
        <a:buFont typeface="Arial" pitchFamily="34" charset="0"/>
        <a:defRPr sz="4400" kern="1200" cap="all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2pPr>
      <a:lvl3pPr marL="912813" algn="ctr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50000"/>
        <a:buFont typeface="Arial" pitchFamily="34" charset="0"/>
        <a:defRPr sz="4400" kern="1200" cap="all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3pPr>
      <a:lvl4pPr marL="1370013" algn="ctr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50000"/>
        <a:buFont typeface="Arial" pitchFamily="34" charset="0"/>
        <a:defRPr sz="4400" kern="1200" cap="all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4pPr>
      <a:lvl5pPr marL="1827213" algn="ctr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50000"/>
        <a:buFont typeface="Arial" pitchFamily="34" charset="0"/>
        <a:defRPr sz="4400" kern="1200" cap="all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47B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28650" y="868363"/>
            <a:ext cx="7886700" cy="822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48132" name="Image 8"/>
          <p:cNvPicPr>
            <a:picLocks noChangeAspect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2319338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03" r:id="rId1"/>
    <p:sldLayoutId id="2147484434" r:id="rId2"/>
    <p:sldLayoutId id="2147484504" r:id="rId3"/>
    <p:sldLayoutId id="2147484505" r:id="rId4"/>
    <p:sldLayoutId id="2147484506" r:id="rId5"/>
  </p:sldLayoutIdLst>
  <p:transition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 kern="1200" cap="all">
          <a:solidFill>
            <a:schemeClr val="bg1"/>
          </a:solidFill>
          <a:latin typeface="Kelson Sans" panose="02000500000000000000" pitchFamily="50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Kelson Sans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Kelson Sans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Kelson Sans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Kelson Sans" charset="0"/>
        </a:defRPr>
      </a:lvl5pPr>
      <a:lvl6pPr marL="457200" algn="ctr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Kelson Sans" charset="0"/>
        </a:defRPr>
      </a:lvl6pPr>
      <a:lvl7pPr marL="914400" algn="ctr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Kelson Sans" charset="0"/>
        </a:defRPr>
      </a:lvl7pPr>
      <a:lvl8pPr marL="1371600" algn="ctr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Kelson Sans" charset="0"/>
        </a:defRPr>
      </a:lvl8pPr>
      <a:lvl9pPr marL="1828800" algn="ctr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Kelson Sans" charset="0"/>
        </a:defRPr>
      </a:lvl9pPr>
    </p:titleStyle>
    <p:bodyStyle>
      <a:lvl1pPr algn="ctr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50000"/>
        <a:buFont typeface="Arial" pitchFamily="34" charset="0"/>
        <a:defRPr sz="4400" kern="120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1pPr>
      <a:lvl2pPr marL="455613" algn="ctr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50000"/>
        <a:buFont typeface="Arial" pitchFamily="34" charset="0"/>
        <a:defRPr sz="4400" kern="1200" cap="all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2pPr>
      <a:lvl3pPr marL="912813" algn="ctr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50000"/>
        <a:buFont typeface="Arial" pitchFamily="34" charset="0"/>
        <a:defRPr sz="4400" kern="1200" cap="all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3pPr>
      <a:lvl4pPr marL="1370013" algn="ctr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50000"/>
        <a:buFont typeface="Arial" pitchFamily="34" charset="0"/>
        <a:defRPr sz="4400" kern="1200" cap="all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4pPr>
      <a:lvl5pPr marL="1827213" algn="ctr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50000"/>
        <a:buFont typeface="Arial" pitchFamily="34" charset="0"/>
        <a:defRPr sz="4400" kern="1200" cap="all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58288" cy="339725"/>
          </a:xfrm>
          <a:prstGeom prst="rect">
            <a:avLst/>
          </a:prstGeom>
          <a:solidFill>
            <a:srgbClr val="EC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</a:endParaRPr>
          </a:p>
        </p:txBody>
      </p:sp>
      <p:sp>
        <p:nvSpPr>
          <p:cNvPr id="52227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2339975" y="476250"/>
            <a:ext cx="6346825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5222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 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7" name="Rectangle à coins arrondis 6"/>
          <p:cNvSpPr>
            <a:spLocks noChangeArrowheads="1"/>
          </p:cNvSpPr>
          <p:nvPr userDrawn="1"/>
        </p:nvSpPr>
        <p:spPr bwMode="auto">
          <a:xfrm>
            <a:off x="76200" y="-188913"/>
            <a:ext cx="2168525" cy="110331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595959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/>
            <a:endParaRPr lang="es-ES_tradnl">
              <a:solidFill>
                <a:srgbClr val="FFFFFF"/>
              </a:solidFill>
            </a:endParaRPr>
          </a:p>
        </p:txBody>
      </p:sp>
      <p:pic>
        <p:nvPicPr>
          <p:cNvPr id="52230" name="Image 7" descr="ESN_France.pn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39700" y="152400"/>
            <a:ext cx="2008188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à coins arrondis 9"/>
          <p:cNvSpPr/>
          <p:nvPr userDrawn="1"/>
        </p:nvSpPr>
        <p:spPr>
          <a:xfrm>
            <a:off x="179388" y="6477000"/>
            <a:ext cx="1368425" cy="53340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9224" name="ZoneTexte 10"/>
          <p:cNvSpPr txBox="1">
            <a:spLocks noChangeArrowheads="1"/>
          </p:cNvSpPr>
          <p:nvPr userDrawn="1"/>
        </p:nvSpPr>
        <p:spPr bwMode="auto">
          <a:xfrm>
            <a:off x="228600" y="6477000"/>
            <a:ext cx="1752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r>
              <a:rPr lang="fr-FR" altLang="fr-FR" sz="1600" b="1" smtClean="0">
                <a:solidFill>
                  <a:srgbClr val="2E3192"/>
                </a:solidFill>
              </a:rPr>
              <a:t>www.ixesn.fr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3975" y="6610350"/>
            <a:ext cx="6205538" cy="14446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rgbClr val="EC008C"/>
                </a:solidFill>
              </a:defRPr>
            </a:lvl1pPr>
          </a:lstStyle>
          <a:p>
            <a:r>
              <a:rPr lang="en-US" smtClean="0"/>
              <a:t>Workshop : Préparer la rentrée | ESN France | LP Sud Est 2016</a:t>
            </a:r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7" r:id="rId1"/>
    <p:sldLayoutId id="2147484508" r:id="rId2"/>
    <p:sldLayoutId id="2147484509" r:id="rId3"/>
    <p:sldLayoutId id="2147484510" r:id="rId4"/>
    <p:sldLayoutId id="2147484511" r:id="rId5"/>
    <p:sldLayoutId id="2147484512" r:id="rId6"/>
    <p:sldLayoutId id="2147484513" r:id="rId7"/>
    <p:sldLayoutId id="2147484514" r:id="rId8"/>
    <p:sldLayoutId id="2147484515" r:id="rId9"/>
    <p:sldLayoutId id="2147484516" r:id="rId10"/>
    <p:sldLayoutId id="2147484517" r:id="rId11"/>
    <p:sldLayoutId id="2147484518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EC008C"/>
          </a:solidFill>
          <a:latin typeface="Cambria" pitchFamily="18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EC008C"/>
          </a:solidFill>
          <a:latin typeface="Cambri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EC008C"/>
          </a:solidFill>
          <a:latin typeface="Cambri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EC008C"/>
          </a:solidFill>
          <a:latin typeface="Cambri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EC008C"/>
          </a:solidFill>
          <a:latin typeface="Cambri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EC008C"/>
          </a:solidFill>
          <a:latin typeface="Cambri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EC008C"/>
          </a:solidFill>
          <a:latin typeface="Cambri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EC008C"/>
          </a:solidFill>
          <a:latin typeface="Cambri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EC008C"/>
          </a:solidFill>
          <a:latin typeface="Cambri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 b="1" kern="1200">
          <a:solidFill>
            <a:schemeClr val="tx1"/>
          </a:solidFill>
          <a:latin typeface="Cambria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2800" kern="1200">
          <a:solidFill>
            <a:schemeClr val="tx1"/>
          </a:solidFill>
          <a:latin typeface="Cambria" pitchFamily="18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595959"/>
          </a:solidFill>
          <a:latin typeface="Cambria" pitchFamily="18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Cambria" pitchFamily="18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Cambr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81.xml"/><Relationship Id="rId2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image" Target="../media/image3.png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image" Target="../media/image3.png"/><Relationship Id="rId3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3.png"/><Relationship Id="rId3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4.jp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105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3.png"/><Relationship Id="rId5" Type="http://schemas.openxmlformats.org/officeDocument/2006/relationships/image" Target="../media/image16.png"/><Relationship Id="rId6" Type="http://schemas.openxmlformats.org/officeDocument/2006/relationships/image" Target="../media/image17.tiff"/><Relationship Id="rId7" Type="http://schemas.openxmlformats.org/officeDocument/2006/relationships/image" Target="../media/image18.tiff"/><Relationship Id="rId8" Type="http://schemas.openxmlformats.org/officeDocument/2006/relationships/image" Target="../media/image19.tiff"/><Relationship Id="rId9" Type="http://schemas.openxmlformats.org/officeDocument/2006/relationships/image" Target="../media/image20.tiff"/><Relationship Id="rId10" Type="http://schemas.openxmlformats.org/officeDocument/2006/relationships/image" Target="../media/image21.tiff"/><Relationship Id="rId1" Type="http://schemas.openxmlformats.org/officeDocument/2006/relationships/slideLayout" Target="../slideLayouts/slideLayout105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81.xml"/><Relationship Id="rId2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3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3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42938" y="1243013"/>
            <a:ext cx="7886700" cy="4864100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lnSpc>
                <a:spcPct val="100000"/>
              </a:lnSpc>
            </a:pPr>
            <a:r>
              <a:rPr lang="fr-FR" dirty="0" smtClean="0">
                <a:solidFill>
                  <a:srgbClr val="00AEEF"/>
                </a:solidFill>
                <a:latin typeface="Kelson Sans"/>
              </a:rPr>
              <a:t>Préparer sa rentrée</a:t>
            </a:r>
          </a:p>
        </p:txBody>
      </p:sp>
      <p:sp>
        <p:nvSpPr>
          <p:cNvPr id="150530" name="Picture 8"/>
          <p:cNvSpPr>
            <a:spLocks noChangeAspect="1"/>
          </p:cNvSpPr>
          <p:nvPr/>
        </p:nvSpPr>
        <p:spPr bwMode="auto">
          <a:xfrm>
            <a:off x="7891463" y="-1322388"/>
            <a:ext cx="2505075" cy="264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 altLang="fr-FR"/>
          </a:p>
        </p:txBody>
      </p:sp>
      <p:sp>
        <p:nvSpPr>
          <p:cNvPr id="7" name="Espace réservé du pied de page 1"/>
          <p:cNvSpPr txBox="1">
            <a:spLocks/>
          </p:cNvSpPr>
          <p:nvPr/>
        </p:nvSpPr>
        <p:spPr>
          <a:xfrm>
            <a:off x="1469231" y="6237312"/>
            <a:ext cx="6205538" cy="144463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LP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Sud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Est 2016</a:t>
            </a:r>
            <a:endParaRPr lang="sv-S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 txBox="1">
            <a:spLocks/>
          </p:cNvSpPr>
          <p:nvPr/>
        </p:nvSpPr>
        <p:spPr>
          <a:xfrm>
            <a:off x="2339975" y="548680"/>
            <a:ext cx="6346825" cy="431800"/>
          </a:xfrm>
          <a:prstGeom prst="rect">
            <a:avLst/>
          </a:prstGeom>
        </p:spPr>
        <p:txBody>
          <a:bodyPr anchor="ctr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900" b="1" dirty="0" smtClean="0">
                <a:solidFill>
                  <a:srgbClr val="2E3192"/>
                </a:solidFill>
                <a:latin typeface="Cambria" pitchFamily="18" charset="0"/>
                <a:ea typeface="+mj-ea"/>
                <a:cs typeface="+mj-cs"/>
              </a:rPr>
              <a:t>Système de parrainage entre étudiants internationaux et français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74650" y="1484313"/>
            <a:ext cx="8229798" cy="4997450"/>
          </a:xfrm>
          <a:prstGeom prst="rect">
            <a:avLst/>
          </a:prstGeom>
          <a:ln/>
        </p:spPr>
        <p:txBody>
          <a:bodyPr>
            <a:normAutofit/>
          </a:bodyPr>
          <a:lstStyle>
            <a:lvl1pPr marL="107950">
              <a:spcBef>
                <a:spcPct val="200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 b="1">
                <a:solidFill>
                  <a:schemeClr val="tx1"/>
                </a:solidFill>
                <a:latin typeface="Cambria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chemeClr val="tx1"/>
                </a:solidFill>
                <a:latin typeface="Cambria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595959"/>
                </a:solidFill>
                <a:latin typeface="Cambria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9pPr>
          </a:lstStyle>
          <a:p>
            <a:pPr algn="just">
              <a:defRPr/>
            </a:pPr>
            <a:r>
              <a:rPr lang="fr-FR" sz="2000" dirty="0" smtClean="0"/>
              <a:t> </a:t>
            </a:r>
          </a:p>
        </p:txBody>
      </p:sp>
      <p:sp>
        <p:nvSpPr>
          <p:cNvPr id="9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593975" y="6524625"/>
            <a:ext cx="6205538" cy="144463"/>
          </a:xfrm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595959"/>
                </a:solidFill>
              </a:rPr>
              <a:t>Workshop : Préparer la rentrée | ESN France | LP Sud Est 2016</a:t>
            </a:r>
            <a:endParaRPr lang="sv-SE" sz="1000" dirty="0" smtClean="0">
              <a:solidFill>
                <a:srgbClr val="595959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1560" y="1844824"/>
            <a:ext cx="7776864" cy="4250143"/>
          </a:xfrm>
          <a:prstGeom prst="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3243698" y="1538690"/>
            <a:ext cx="2629139" cy="4888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 de texte 149"/>
          <p:cNvSpPr txBox="1"/>
          <p:nvPr/>
        </p:nvSpPr>
        <p:spPr>
          <a:xfrm>
            <a:off x="3491880" y="5916278"/>
            <a:ext cx="2229568" cy="609066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fr-FR" sz="1400" b="1" dirty="0" smtClean="0">
                <a:solidFill>
                  <a:schemeClr val="tx1"/>
                </a:solidFill>
                <a:latin typeface="Champagne &amp; Limousines" charset="0"/>
                <a:ea typeface="Calibri" charset="0"/>
              </a:rPr>
              <a:t>www.buddysystem.eu</a:t>
            </a:r>
            <a:endParaRPr lang="fr-FR" sz="1100" dirty="0">
              <a:solidFill>
                <a:schemeClr val="tx1"/>
              </a:solidFill>
              <a:effectLst/>
              <a:latin typeface="Times New Roman" charset="0"/>
              <a:ea typeface="Calibri" charset="0"/>
            </a:endParaRPr>
          </a:p>
        </p:txBody>
      </p:sp>
      <p:sp>
        <p:nvSpPr>
          <p:cNvPr id="23" name="Zone de texte 153"/>
          <p:cNvSpPr txBox="1"/>
          <p:nvPr/>
        </p:nvSpPr>
        <p:spPr>
          <a:xfrm>
            <a:off x="1219751" y="2451621"/>
            <a:ext cx="6773826" cy="1128091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FR" sz="20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Calibri" charset="0"/>
            </a:endParaRPr>
          </a:p>
          <a:p>
            <a:pPr algn="just">
              <a:spcAft>
                <a:spcPts val="0"/>
              </a:spcAft>
            </a:pPr>
            <a:r>
              <a:rPr lang="fr-FR" dirty="0" smtClean="0">
                <a:solidFill>
                  <a:schemeClr val="tx1"/>
                </a:solidFill>
                <a:latin typeface="Cambria" panose="02040503050406030204" pitchFamily="18" charset="0"/>
                <a:ea typeface="Calibri" charset="0"/>
              </a:rPr>
              <a:t>En 2015, la plate-forme a été développée dans une quinzaine de villes: </a:t>
            </a:r>
            <a:endParaRPr lang="fr-FR" dirty="0">
              <a:solidFill>
                <a:schemeClr val="tx1"/>
              </a:solidFill>
              <a:latin typeface="Cambria" panose="02040503050406030204" pitchFamily="18" charset="0"/>
              <a:ea typeface="Calibri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libri" charset="0"/>
              </a:rPr>
              <a:t>Version 2.0 lancée à la rentrée universitaire 2015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Cambria" panose="02040503050406030204" pitchFamily="18" charset="0"/>
              </a:rPr>
              <a:t>6935 inscrits en 2015-2016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Cambria" panose="02040503050406030204" pitchFamily="18" charset="0"/>
              </a:rPr>
              <a:t>3517 binômes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Cambria" panose="02040503050406030204" pitchFamily="18" charset="0"/>
              </a:rPr>
              <a:t>124 nationalités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Cambria" panose="02040503050406030204" pitchFamily="18" charset="0"/>
              </a:rPr>
              <a:t>359 universités et écoles </a:t>
            </a:r>
            <a:endParaRPr lang="fr-FR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just"/>
            <a:endParaRPr lang="fr-FR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just"/>
            <a:endParaRPr lang="fr-FR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r>
              <a:rPr lang="fr-FR" sz="1600" dirty="0"/>
              <a:t/>
            </a:r>
            <a:br>
              <a:rPr lang="fr-FR" sz="1600" dirty="0"/>
            </a:br>
            <a:endParaRPr lang="fr-FR" sz="1700" dirty="0">
              <a:effectLst/>
              <a:latin typeface="Times New Roman" charset="0"/>
              <a:ea typeface="Calibri" charset="0"/>
            </a:endParaRPr>
          </a:p>
        </p:txBody>
      </p:sp>
      <p:sp>
        <p:nvSpPr>
          <p:cNvPr id="35" name="Zone de texte 96"/>
          <p:cNvSpPr txBox="1"/>
          <p:nvPr/>
        </p:nvSpPr>
        <p:spPr>
          <a:xfrm>
            <a:off x="3305056" y="1484784"/>
            <a:ext cx="1771000" cy="698500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fr-FR" sz="3600" b="1" dirty="0">
                <a:solidFill>
                  <a:srgbClr val="FF0000"/>
                </a:solidFill>
                <a:effectLst/>
                <a:latin typeface="Titillium" charset="0"/>
                <a:ea typeface="Calibri" charset="0"/>
              </a:rPr>
              <a:t>Buddy</a:t>
            </a:r>
            <a:endParaRPr lang="fr-FR" sz="1200" dirty="0">
              <a:effectLst/>
              <a:latin typeface="Times New Roman" charset="0"/>
              <a:ea typeface="Calibri" charset="0"/>
            </a:endParaRPr>
          </a:p>
        </p:txBody>
      </p:sp>
      <p:sp>
        <p:nvSpPr>
          <p:cNvPr id="36" name="Zone de texte 97"/>
          <p:cNvSpPr txBox="1"/>
          <p:nvPr/>
        </p:nvSpPr>
        <p:spPr>
          <a:xfrm>
            <a:off x="4105395" y="1807027"/>
            <a:ext cx="1828800" cy="688340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fr-FR" sz="3600" b="1" dirty="0">
                <a:solidFill>
                  <a:srgbClr val="EF7A2F"/>
                </a:solidFill>
                <a:effectLst/>
                <a:latin typeface="Titillium" charset="0"/>
                <a:ea typeface="Calibri" charset="0"/>
              </a:rPr>
              <a:t>System</a:t>
            </a:r>
            <a:endParaRPr lang="fr-FR" sz="1200" dirty="0">
              <a:effectLst/>
              <a:latin typeface="Times New Roman" charset="0"/>
              <a:ea typeface="Calibri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39975" y="476250"/>
            <a:ext cx="6346825" cy="504478"/>
          </a:xfrm>
        </p:spPr>
        <p:txBody>
          <a:bodyPr/>
          <a:lstStyle/>
          <a:p>
            <a:r>
              <a:rPr lang="fr-FR" sz="3200" dirty="0" smtClean="0"/>
              <a:t>Statistiques du Buddy 1.0</a:t>
            </a:r>
            <a:endParaRPr lang="fr-FR" sz="3200" dirty="0"/>
          </a:p>
        </p:txBody>
      </p:sp>
      <p:pic>
        <p:nvPicPr>
          <p:cNvPr id="4" name="Shape 92"/>
          <p:cNvPicPr preferRelativeResize="0">
            <a:picLocks noGrp="1"/>
          </p:cNvPicPr>
          <p:nvPr>
            <p:ph idx="1"/>
          </p:nvPr>
        </p:nvPicPr>
        <p:blipFill rotWithShape="1">
          <a:blip r:embed="rId2">
            <a:alphaModFix/>
          </a:blip>
          <a:srcRect/>
          <a:stretch/>
        </p:blipFill>
        <p:spPr>
          <a:xfrm>
            <a:off x="611560" y="1556792"/>
            <a:ext cx="3960440" cy="253817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/>
          <p:cNvSpPr txBox="1"/>
          <p:nvPr/>
        </p:nvSpPr>
        <p:spPr>
          <a:xfrm>
            <a:off x="4788024" y="2636912"/>
            <a:ext cx="40324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Cambria" panose="02040503050406030204" pitchFamily="18" charset="0"/>
              </a:rPr>
              <a:t>Développement exponentiel !</a:t>
            </a:r>
          </a:p>
          <a:p>
            <a:endParaRPr lang="fr-FR" sz="2800" dirty="0">
              <a:latin typeface="Cambria" panose="02040503050406030204" pitchFamily="18" charset="0"/>
            </a:endParaRPr>
          </a:p>
          <a:p>
            <a:r>
              <a:rPr lang="fr-FR" sz="2800" dirty="0" smtClean="0">
                <a:latin typeface="Cambria" panose="02040503050406030204" pitchFamily="18" charset="0"/>
              </a:rPr>
              <a:t>Ci contre, octobre 2014 et février 2015</a:t>
            </a:r>
            <a:endParaRPr lang="fr-FR" sz="2800" dirty="0">
              <a:latin typeface="Cambria" panose="02040503050406030204" pitchFamily="18" charset="0"/>
            </a:endParaRPr>
          </a:p>
        </p:txBody>
      </p:sp>
      <p:pic>
        <p:nvPicPr>
          <p:cNvPr id="6" name="Shape 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559" y="4234125"/>
            <a:ext cx="3967489" cy="221921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2639108"/>
              </p:ext>
            </p:extLst>
          </p:nvPr>
        </p:nvGraphicFramePr>
        <p:xfrm>
          <a:off x="3707904" y="126531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4916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 txBox="1">
            <a:spLocks/>
          </p:cNvSpPr>
          <p:nvPr/>
        </p:nvSpPr>
        <p:spPr>
          <a:xfrm>
            <a:off x="2339975" y="548680"/>
            <a:ext cx="6346825" cy="431800"/>
          </a:xfrm>
          <a:prstGeom prst="rect">
            <a:avLst/>
          </a:prstGeom>
        </p:spPr>
        <p:txBody>
          <a:bodyPr anchor="ctr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900" b="1" dirty="0" smtClean="0">
                <a:solidFill>
                  <a:srgbClr val="2E3192"/>
                </a:solidFill>
                <a:latin typeface="Cambria" pitchFamily="18" charset="0"/>
                <a:ea typeface="+mj-ea"/>
                <a:cs typeface="+mj-cs"/>
              </a:rPr>
              <a:t>Système de parrainage entre étudiants internationaux et français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74650" y="1484313"/>
            <a:ext cx="8229798" cy="4997450"/>
          </a:xfrm>
          <a:prstGeom prst="rect">
            <a:avLst/>
          </a:prstGeom>
          <a:ln/>
        </p:spPr>
        <p:txBody>
          <a:bodyPr>
            <a:normAutofit/>
          </a:bodyPr>
          <a:lstStyle>
            <a:lvl1pPr marL="107950">
              <a:spcBef>
                <a:spcPct val="200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 b="1">
                <a:solidFill>
                  <a:schemeClr val="tx1"/>
                </a:solidFill>
                <a:latin typeface="Cambria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chemeClr val="tx1"/>
                </a:solidFill>
                <a:latin typeface="Cambria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595959"/>
                </a:solidFill>
                <a:latin typeface="Cambria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9pPr>
          </a:lstStyle>
          <a:p>
            <a:pPr algn="just">
              <a:defRPr/>
            </a:pPr>
            <a:r>
              <a:rPr lang="fr-FR" sz="2000" dirty="0" smtClean="0"/>
              <a:t> </a:t>
            </a:r>
          </a:p>
        </p:txBody>
      </p:sp>
      <p:sp>
        <p:nvSpPr>
          <p:cNvPr id="9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593975" y="6524625"/>
            <a:ext cx="6205538" cy="144463"/>
          </a:xfrm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595959"/>
                </a:solidFill>
              </a:rPr>
              <a:t>Workshop : Préparer la rentrée | ESN France | LP Sud Est 2016</a:t>
            </a:r>
            <a:endParaRPr lang="sv-SE" sz="1000" dirty="0" smtClean="0">
              <a:solidFill>
                <a:srgbClr val="595959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1560" y="1844824"/>
            <a:ext cx="7776864" cy="4250143"/>
          </a:xfrm>
          <a:prstGeom prst="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3243698" y="1538690"/>
            <a:ext cx="2629139" cy="4888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 de texte 149"/>
          <p:cNvSpPr txBox="1"/>
          <p:nvPr/>
        </p:nvSpPr>
        <p:spPr>
          <a:xfrm>
            <a:off x="3491880" y="5916278"/>
            <a:ext cx="2229568" cy="609066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fr-FR" sz="1400" b="1" dirty="0" smtClean="0">
                <a:solidFill>
                  <a:schemeClr val="tx1"/>
                </a:solidFill>
                <a:latin typeface="Champagne &amp; Limousines" charset="0"/>
                <a:ea typeface="Calibri" charset="0"/>
              </a:rPr>
              <a:t>www.buddysystem.eu</a:t>
            </a:r>
            <a:endParaRPr lang="fr-FR" sz="1100" dirty="0">
              <a:solidFill>
                <a:schemeClr val="tx1"/>
              </a:solidFill>
              <a:effectLst/>
              <a:latin typeface="Times New Roman" charset="0"/>
              <a:ea typeface="Calibri" charset="0"/>
            </a:endParaRPr>
          </a:p>
        </p:txBody>
      </p:sp>
      <p:sp>
        <p:nvSpPr>
          <p:cNvPr id="23" name="Zone de texte 153"/>
          <p:cNvSpPr txBox="1"/>
          <p:nvPr/>
        </p:nvSpPr>
        <p:spPr>
          <a:xfrm>
            <a:off x="1102636" y="2151197"/>
            <a:ext cx="6773826" cy="1128091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Aft>
                <a:spcPts val="0"/>
              </a:spcAft>
            </a:pPr>
            <a:r>
              <a:rPr lang="fr-FR" dirty="0" smtClean="0">
                <a:solidFill>
                  <a:schemeClr val="tx1"/>
                </a:solidFill>
                <a:latin typeface="Cambria" panose="02040503050406030204" pitchFamily="18" charset="0"/>
                <a:ea typeface="Calibri" charset="0"/>
              </a:rPr>
              <a:t>En 2016: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tx1"/>
                </a:solidFill>
                <a:latin typeface="Cambria" panose="02040503050406030204" pitchFamily="18" charset="0"/>
                <a:ea typeface="Calibri" charset="0"/>
              </a:rPr>
              <a:t>Stabilisation et développement de la plate-forme</a:t>
            </a:r>
            <a:endParaRPr lang="fr-FR" dirty="0">
              <a:solidFill>
                <a:schemeClr val="tx1"/>
              </a:solidFill>
              <a:latin typeface="Cambria" panose="02040503050406030204" pitchFamily="18" charset="0"/>
              <a:ea typeface="Calibri" charset="0"/>
            </a:endParaRPr>
          </a:p>
          <a:p>
            <a:pPr eaLnBrk="1" hangingPunct="1"/>
            <a:r>
              <a:rPr lang="en-US" altLang="fr-FR" sz="16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Plate-</a:t>
            </a:r>
            <a:r>
              <a:rPr lang="en-US" altLang="fr-FR" sz="16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forme</a:t>
            </a:r>
            <a:r>
              <a:rPr lang="en-US" altLang="fr-FR" sz="16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altLang="fr-FR" sz="1600" i="1" dirty="0">
                <a:solidFill>
                  <a:schemeClr val="tx1"/>
                </a:solidFill>
                <a:latin typeface="Cambria" panose="02040503050406030204" pitchFamily="18" charset="0"/>
              </a:rPr>
              <a:t>web </a:t>
            </a:r>
            <a:r>
              <a:rPr lang="en-US" altLang="fr-FR" sz="16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développée</a:t>
            </a:r>
            <a:r>
              <a:rPr lang="en-US" altLang="fr-FR" sz="1600" i="1" dirty="0">
                <a:solidFill>
                  <a:schemeClr val="tx1"/>
                </a:solidFill>
                <a:latin typeface="Cambria" panose="02040503050406030204" pitchFamily="18" charset="0"/>
              </a:rPr>
              <a:t> par des </a:t>
            </a:r>
            <a:r>
              <a:rPr lang="en-US" altLang="fr-FR" sz="16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bénévoles</a:t>
            </a:r>
            <a:r>
              <a:rPr lang="en-US" altLang="fr-FR" sz="1600" i="1" dirty="0">
                <a:solidFill>
                  <a:schemeClr val="tx1"/>
                </a:solidFill>
                <a:latin typeface="Cambria" panose="02040503050406030204" pitchFamily="18" charset="0"/>
              </a:rPr>
              <a:t> du </a:t>
            </a:r>
            <a:r>
              <a:rPr lang="en-US" altLang="fr-FR" sz="16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réseau</a:t>
            </a:r>
            <a:endParaRPr lang="en-US" altLang="fr-FR" sz="1600" i="1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eaLnBrk="1" hangingPunct="1"/>
            <a:r>
              <a:rPr lang="en-US" altLang="fr-FR" sz="16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Développement</a:t>
            </a:r>
            <a:r>
              <a:rPr lang="en-US" altLang="fr-FR" sz="16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altLang="fr-FR" sz="16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étendu</a:t>
            </a:r>
            <a:r>
              <a:rPr lang="en-US" altLang="fr-FR" sz="16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sur le </a:t>
            </a:r>
            <a:r>
              <a:rPr lang="en-US" altLang="fr-FR" sz="16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territoire</a:t>
            </a:r>
            <a:r>
              <a:rPr lang="en-US" altLang="fr-FR" sz="16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national (</a:t>
            </a:r>
            <a:r>
              <a:rPr lang="en-US" altLang="fr-FR" sz="16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en</a:t>
            </a:r>
            <a:r>
              <a:rPr lang="en-US" altLang="fr-FR" sz="16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altLang="fr-FR" sz="16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fonction</a:t>
            </a:r>
            <a:r>
              <a:rPr lang="en-US" altLang="fr-FR" sz="16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des </a:t>
            </a:r>
            <a:r>
              <a:rPr lang="en-US" altLang="fr-FR" sz="16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possibilités</a:t>
            </a:r>
            <a:r>
              <a:rPr lang="en-US" altLang="fr-FR" sz="16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altLang="fr-FR" sz="16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dans</a:t>
            </a:r>
            <a:r>
              <a:rPr lang="en-US" altLang="fr-FR" sz="16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altLang="fr-FR" sz="16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chaque</a:t>
            </a:r>
            <a:r>
              <a:rPr lang="en-US" altLang="fr-FR" sz="16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altLang="fr-FR" sz="16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ville</a:t>
            </a:r>
            <a:r>
              <a:rPr lang="en-US" altLang="fr-FR" sz="16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)</a:t>
            </a:r>
          </a:p>
          <a:p>
            <a:pPr eaLnBrk="1" hangingPunct="1"/>
            <a:endParaRPr lang="en-US" altLang="fr-FR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fr-FR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Campagne</a:t>
            </a:r>
            <a:r>
              <a:rPr lang="en-US" altLang="fr-FR" dirty="0" smtClean="0">
                <a:solidFill>
                  <a:schemeClr val="tx1"/>
                </a:solidFill>
                <a:latin typeface="Cambria" panose="02040503050406030204" pitchFamily="18" charset="0"/>
              </a:rPr>
              <a:t> de </a:t>
            </a:r>
            <a:r>
              <a:rPr lang="en-US" altLang="fr-FR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recrutement</a:t>
            </a:r>
            <a:r>
              <a:rPr lang="en-US" altLang="fr-FR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altLang="fr-FR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d’étudiants</a:t>
            </a:r>
            <a:r>
              <a:rPr lang="en-US" altLang="fr-FR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altLang="fr-FR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français</a:t>
            </a:r>
            <a:r>
              <a:rPr lang="en-US" altLang="fr-FR" dirty="0" smtClean="0">
                <a:solidFill>
                  <a:schemeClr val="tx1"/>
                </a:solidFill>
                <a:latin typeface="Cambria" panose="02040503050406030204" pitchFamily="18" charset="0"/>
              </a:rPr>
              <a:t> et </a:t>
            </a:r>
            <a:r>
              <a:rPr lang="en-US" altLang="fr-FR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internationaux</a:t>
            </a:r>
            <a:r>
              <a:rPr lang="en-US" altLang="fr-FR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</a:p>
          <a:p>
            <a:pPr eaLnBrk="1" hangingPunct="1"/>
            <a:r>
              <a:rPr lang="en-US" altLang="fr-FR" sz="16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Objectif</a:t>
            </a:r>
            <a:r>
              <a:rPr lang="en-US" altLang="fr-FR" sz="16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de 15 000 </a:t>
            </a:r>
            <a:r>
              <a:rPr lang="en-US" altLang="fr-FR" sz="16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inscrits</a:t>
            </a:r>
            <a:r>
              <a:rPr lang="en-US" altLang="fr-FR" sz="16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</a:p>
          <a:p>
            <a:pPr eaLnBrk="1" hangingPunct="1"/>
            <a:endParaRPr lang="en-US" altLang="fr-FR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fr-FR" dirty="0" smtClean="0">
                <a:solidFill>
                  <a:schemeClr val="tx1"/>
                </a:solidFill>
                <a:latin typeface="Cambria" panose="02040503050406030204" pitchFamily="18" charset="0"/>
              </a:rPr>
              <a:t>Formation des </a:t>
            </a:r>
            <a:r>
              <a:rPr lang="en-US" altLang="fr-FR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coordinateurs</a:t>
            </a:r>
            <a:r>
              <a:rPr lang="en-US" altLang="fr-FR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altLang="fr-FR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locaux</a:t>
            </a:r>
            <a:r>
              <a:rPr lang="en-US" altLang="fr-FR" dirty="0" smtClean="0">
                <a:solidFill>
                  <a:schemeClr val="tx1"/>
                </a:solidFill>
                <a:latin typeface="Cambria" panose="02040503050406030204" pitchFamily="18" charset="0"/>
              </a:rPr>
              <a:t>  et </a:t>
            </a:r>
            <a:r>
              <a:rPr lang="en-US" altLang="fr-FR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accompagnement</a:t>
            </a:r>
            <a:r>
              <a:rPr lang="en-US" altLang="fr-FR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altLang="fr-FR" dirty="0">
                <a:solidFill>
                  <a:schemeClr val="tx1"/>
                </a:solidFill>
                <a:latin typeface="Cambria" panose="02040503050406030204" pitchFamily="18" charset="0"/>
              </a:rPr>
              <a:t>d</a:t>
            </a:r>
            <a:r>
              <a:rPr lang="en-US" altLang="fr-FR" dirty="0" smtClean="0">
                <a:solidFill>
                  <a:schemeClr val="tx1"/>
                </a:solidFill>
                <a:latin typeface="Cambria" panose="02040503050406030204" pitchFamily="18" charset="0"/>
              </a:rPr>
              <a:t>es associations</a:t>
            </a:r>
          </a:p>
          <a:p>
            <a:pPr eaLnBrk="1" hangingPunct="1"/>
            <a:endParaRPr lang="en-US" altLang="fr-FR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fr-FR" dirty="0" smtClean="0">
                <a:solidFill>
                  <a:schemeClr val="tx1"/>
                </a:solidFill>
                <a:latin typeface="Cambria" panose="02040503050406030204" pitchFamily="18" charset="0"/>
              </a:rPr>
              <a:t>Construction de </a:t>
            </a:r>
            <a:r>
              <a:rPr lang="en-US" altLang="fr-FR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partenariats</a:t>
            </a:r>
            <a:r>
              <a:rPr lang="en-US" altLang="fr-FR" dirty="0" smtClean="0">
                <a:solidFill>
                  <a:schemeClr val="tx1"/>
                </a:solidFill>
                <a:latin typeface="Cambria" panose="02040503050406030204" pitchFamily="18" charset="0"/>
              </a:rPr>
              <a:t> pour </a:t>
            </a:r>
            <a:r>
              <a:rPr lang="en-US" altLang="fr-FR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développer</a:t>
            </a:r>
            <a:r>
              <a:rPr lang="en-US" altLang="fr-FR" dirty="0" smtClean="0">
                <a:solidFill>
                  <a:schemeClr val="tx1"/>
                </a:solidFill>
                <a:latin typeface="Cambria" panose="02040503050406030204" pitchFamily="18" charset="0"/>
              </a:rPr>
              <a:t> la plate-</a:t>
            </a:r>
            <a:r>
              <a:rPr lang="en-US" altLang="fr-FR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forme</a:t>
            </a:r>
            <a:endParaRPr lang="en-US" altLang="fr-FR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lvl="2" eaLnBrk="1" hangingPunct="1"/>
            <a:endParaRPr lang="en-US" altLang="fr-FR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lvl="2" eaLnBrk="1" hangingPunct="1"/>
            <a:endParaRPr lang="en-US" altLang="fr-FR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r>
              <a:rPr lang="fr-FR" dirty="0">
                <a:solidFill>
                  <a:schemeClr val="tx1"/>
                </a:solidFill>
                <a:latin typeface="Cambria" panose="02040503050406030204" pitchFamily="18" charset="0"/>
              </a:rPr>
              <a:t/>
            </a:r>
            <a:br>
              <a:rPr lang="fr-FR" dirty="0">
                <a:solidFill>
                  <a:schemeClr val="tx1"/>
                </a:solidFill>
                <a:latin typeface="Cambria" panose="02040503050406030204" pitchFamily="18" charset="0"/>
              </a:rPr>
            </a:br>
            <a:endParaRPr lang="fr-FR" dirty="0">
              <a:solidFill>
                <a:schemeClr val="tx1"/>
              </a:solidFill>
              <a:effectLst/>
              <a:latin typeface="Cambria" panose="02040503050406030204" pitchFamily="18" charset="0"/>
              <a:ea typeface="Calibri" charset="0"/>
            </a:endParaRPr>
          </a:p>
        </p:txBody>
      </p:sp>
      <p:sp>
        <p:nvSpPr>
          <p:cNvPr id="35" name="Zone de texte 96"/>
          <p:cNvSpPr txBox="1"/>
          <p:nvPr/>
        </p:nvSpPr>
        <p:spPr>
          <a:xfrm>
            <a:off x="3305056" y="1484784"/>
            <a:ext cx="1771000" cy="698500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fr-FR" sz="3600" b="1" dirty="0">
                <a:solidFill>
                  <a:srgbClr val="FF0000"/>
                </a:solidFill>
                <a:effectLst/>
                <a:latin typeface="Titillium" charset="0"/>
                <a:ea typeface="Calibri" charset="0"/>
              </a:rPr>
              <a:t>Buddy</a:t>
            </a:r>
            <a:endParaRPr lang="fr-FR" sz="1200" dirty="0">
              <a:effectLst/>
              <a:latin typeface="Times New Roman" charset="0"/>
              <a:ea typeface="Calibri" charset="0"/>
            </a:endParaRPr>
          </a:p>
        </p:txBody>
      </p:sp>
      <p:sp>
        <p:nvSpPr>
          <p:cNvPr id="36" name="Zone de texte 97"/>
          <p:cNvSpPr txBox="1"/>
          <p:nvPr/>
        </p:nvSpPr>
        <p:spPr>
          <a:xfrm>
            <a:off x="4105395" y="1807027"/>
            <a:ext cx="1828800" cy="688340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fr-FR" sz="3600" b="1" dirty="0">
                <a:solidFill>
                  <a:srgbClr val="EF7A2F"/>
                </a:solidFill>
                <a:effectLst/>
                <a:latin typeface="Titillium" charset="0"/>
                <a:ea typeface="Calibri" charset="0"/>
              </a:rPr>
              <a:t>System</a:t>
            </a:r>
            <a:endParaRPr lang="fr-FR" sz="1200" dirty="0">
              <a:effectLst/>
              <a:latin typeface="Times New Roman" charset="0"/>
              <a:ea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4827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-9525"/>
            <a:ext cx="1239838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6" name="Titre 1"/>
          <p:cNvSpPr>
            <a:spLocks noGrp="1"/>
          </p:cNvSpPr>
          <p:nvPr>
            <p:ph type="ctrTitle"/>
          </p:nvPr>
        </p:nvSpPr>
        <p:spPr bwMode="auto">
          <a:xfrm>
            <a:off x="685800" y="2420888"/>
            <a:ext cx="7772400" cy="2746375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fr-FR" altLang="fr-FR" sz="6600" cap="none" dirty="0" smtClean="0">
                <a:latin typeface="Cambria" pitchFamily="18" charset="0"/>
                <a:ea typeface="Lobster 1.4" charset="0"/>
                <a:cs typeface="Lobster 1.4" charset="0"/>
              </a:rPr>
              <a:t>Cas pratique : </a:t>
            </a:r>
            <a:br>
              <a:rPr lang="fr-FR" altLang="fr-FR" sz="6600" cap="none" dirty="0" smtClean="0">
                <a:latin typeface="Cambria" pitchFamily="18" charset="0"/>
                <a:ea typeface="Lobster 1.4" charset="0"/>
                <a:cs typeface="Lobster 1.4" charset="0"/>
              </a:rPr>
            </a:br>
            <a:r>
              <a:rPr lang="fr-FR" altLang="fr-FR" sz="6600" cap="none" dirty="0" smtClean="0">
                <a:latin typeface="Cambria" pitchFamily="18" charset="0"/>
                <a:ea typeface="Lobster 1.4" charset="0"/>
                <a:cs typeface="Lobster 1.4" charset="0"/>
              </a:rPr>
              <a:t>organiser sa rentrée !</a:t>
            </a:r>
            <a:endParaRPr lang="fr-FR" altLang="fr-FR" sz="6600" cap="none" dirty="0">
              <a:latin typeface="Cambria" pitchFamily="18" charset="0"/>
              <a:ea typeface="Lobster 1.4" charset="0"/>
              <a:cs typeface="Lobster 1.4" charset="0"/>
            </a:endParaRP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628650" y="1243013"/>
            <a:ext cx="7886700" cy="48641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 cap="all" baseline="0">
                <a:solidFill>
                  <a:srgbClr val="FFFFFF"/>
                </a:solidFill>
                <a:latin typeface="Kelson Sans" panose="02000500000000000000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00459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39975" y="332656"/>
            <a:ext cx="6346825" cy="941388"/>
          </a:xfrm>
        </p:spPr>
        <p:txBody>
          <a:bodyPr>
            <a:normAutofit/>
          </a:bodyPr>
          <a:lstStyle/>
          <a:p>
            <a:r>
              <a:rPr lang="fr-FR" sz="3200" dirty="0" smtClean="0"/>
              <a:t>Cas pratiques</a:t>
            </a:r>
            <a:endParaRPr lang="fr-FR" sz="3200" dirty="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323528" y="1628800"/>
            <a:ext cx="8280920" cy="3988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93700" indent="-285750">
              <a:spcBef>
                <a:spcPct val="200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 b="1">
                <a:solidFill>
                  <a:schemeClr val="tx1"/>
                </a:solidFill>
                <a:latin typeface="Cambria" charset="0"/>
              </a:defRPr>
            </a:lvl1pPr>
            <a:lvl2pPr marL="742950" indent="-285750">
              <a:spcBef>
                <a:spcPct val="20000"/>
              </a:spcBef>
              <a:buBlip>
                <a:blip r:embed="rId2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chemeClr val="tx1"/>
                </a:solidFill>
                <a:latin typeface="Cambria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595959"/>
                </a:solidFill>
                <a:latin typeface="Cambria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9pPr>
          </a:lstStyle>
          <a:p>
            <a:pPr eaLnBrk="1" hangingPunct="1">
              <a:buFontTx/>
              <a:buBlip>
                <a:blip r:embed="rId3"/>
              </a:buBlip>
            </a:pPr>
            <a:r>
              <a:rPr lang="fr-FR" altLang="fr-FR" sz="2800" b="0" dirty="0" smtClean="0">
                <a:solidFill>
                  <a:srgbClr val="404040"/>
                </a:solidFill>
              </a:rPr>
              <a:t>Organiser une semaine de rentrée pour ses étudiants internationaux</a:t>
            </a:r>
          </a:p>
          <a:p>
            <a:pPr eaLnBrk="1" hangingPunct="1">
              <a:buFontTx/>
              <a:buBlip>
                <a:blip r:embed="rId3"/>
              </a:buBlip>
            </a:pPr>
            <a:endParaRPr lang="fr-FR" sz="2800" b="0" dirty="0">
              <a:solidFill>
                <a:srgbClr val="404040"/>
              </a:solidFill>
            </a:endParaRPr>
          </a:p>
          <a:p>
            <a:pPr eaLnBrk="1" hangingPunct="1">
              <a:buFontTx/>
              <a:buBlip>
                <a:blip r:embed="rId3"/>
              </a:buBlip>
            </a:pPr>
            <a:r>
              <a:rPr lang="fr-FR" sz="2800" b="0" dirty="0" smtClean="0">
                <a:solidFill>
                  <a:srgbClr val="404040"/>
                </a:solidFill>
              </a:rPr>
              <a:t>Organiser des activités en lien avec le </a:t>
            </a:r>
            <a:r>
              <a:rPr lang="fr-FR" sz="2800" b="0" dirty="0" err="1" smtClean="0">
                <a:solidFill>
                  <a:srgbClr val="404040"/>
                </a:solidFill>
              </a:rPr>
              <a:t>BuddySystem</a:t>
            </a:r>
            <a:endParaRPr lang="fr-FR" sz="2800" b="0" dirty="0" smtClean="0">
              <a:solidFill>
                <a:srgbClr val="404040"/>
              </a:solidFill>
            </a:endParaRPr>
          </a:p>
          <a:p>
            <a:pPr eaLnBrk="1" hangingPunct="1">
              <a:buFontTx/>
              <a:buBlip>
                <a:blip r:embed="rId3"/>
              </a:buBlip>
            </a:pPr>
            <a:endParaRPr lang="fr-FR" sz="2800" b="0" dirty="0">
              <a:solidFill>
                <a:srgbClr val="404040"/>
              </a:solidFill>
            </a:endParaRPr>
          </a:p>
          <a:p>
            <a:pPr eaLnBrk="1" hangingPunct="1">
              <a:buFontTx/>
              <a:buBlip>
                <a:blip r:embed="rId3"/>
              </a:buBlip>
            </a:pPr>
            <a:r>
              <a:rPr lang="fr-FR" sz="2800" b="0" dirty="0" smtClean="0">
                <a:solidFill>
                  <a:srgbClr val="404040"/>
                </a:solidFill>
              </a:rPr>
              <a:t>Organiser des activités </a:t>
            </a:r>
            <a:r>
              <a:rPr lang="fr-FR" sz="2800" b="0" dirty="0" err="1" smtClean="0">
                <a:solidFill>
                  <a:srgbClr val="404040"/>
                </a:solidFill>
              </a:rPr>
              <a:t>SocialErasmus</a:t>
            </a:r>
            <a:r>
              <a:rPr lang="fr-FR" sz="2800" b="0" dirty="0" smtClean="0">
                <a:solidFill>
                  <a:srgbClr val="40404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98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323528" y="1628800"/>
            <a:ext cx="8280920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93700" indent="-285750">
              <a:spcBef>
                <a:spcPct val="200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 b="1">
                <a:solidFill>
                  <a:schemeClr val="tx1"/>
                </a:solidFill>
                <a:latin typeface="Cambria" charset="0"/>
              </a:defRPr>
            </a:lvl1pPr>
            <a:lvl2pPr marL="742950" indent="-285750">
              <a:spcBef>
                <a:spcPct val="20000"/>
              </a:spcBef>
              <a:buBlip>
                <a:blip r:embed="rId2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chemeClr val="tx1"/>
                </a:solidFill>
                <a:latin typeface="Cambria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595959"/>
                </a:solidFill>
                <a:latin typeface="Cambria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9pPr>
          </a:lstStyle>
          <a:p>
            <a:pPr eaLnBrk="1" hangingPunct="1">
              <a:buFontTx/>
              <a:buBlip>
                <a:blip r:embed="rId3"/>
              </a:buBlip>
            </a:pPr>
            <a:r>
              <a:rPr lang="fr-FR" altLang="fr-FR" sz="2800" b="0" dirty="0" smtClean="0">
                <a:solidFill>
                  <a:srgbClr val="404040"/>
                </a:solidFill>
              </a:rPr>
              <a:t>Quoi ? Quand ? Pour qui ? Où ?</a:t>
            </a:r>
          </a:p>
          <a:p>
            <a:pPr eaLnBrk="1" hangingPunct="1">
              <a:buFontTx/>
              <a:buBlip>
                <a:blip r:embed="rId3"/>
              </a:buBlip>
            </a:pPr>
            <a:r>
              <a:rPr lang="fr-FR" sz="2800" b="0" dirty="0" smtClean="0">
                <a:solidFill>
                  <a:srgbClr val="404040"/>
                </a:solidFill>
              </a:rPr>
              <a:t>Objectifs </a:t>
            </a:r>
          </a:p>
          <a:p>
            <a:pPr eaLnBrk="1" hangingPunct="1">
              <a:buFontTx/>
              <a:buBlip>
                <a:blip r:embed="rId3"/>
              </a:buBlip>
            </a:pPr>
            <a:r>
              <a:rPr lang="fr-FR" sz="2800" b="0" dirty="0" err="1" smtClean="0">
                <a:solidFill>
                  <a:srgbClr val="404040"/>
                </a:solidFill>
              </a:rPr>
              <a:t>Retroplanning</a:t>
            </a:r>
            <a:r>
              <a:rPr lang="fr-FR" sz="2800" b="0" dirty="0" smtClean="0">
                <a:solidFill>
                  <a:srgbClr val="404040"/>
                </a:solidFill>
              </a:rPr>
              <a:t> </a:t>
            </a:r>
          </a:p>
          <a:p>
            <a:pPr eaLnBrk="1" hangingPunct="1">
              <a:buFontTx/>
              <a:buBlip>
                <a:blip r:embed="rId3"/>
              </a:buBlip>
            </a:pPr>
            <a:r>
              <a:rPr lang="fr-FR" sz="2800" b="0" dirty="0" smtClean="0">
                <a:solidFill>
                  <a:srgbClr val="404040"/>
                </a:solidFill>
              </a:rPr>
              <a:t>Partenaires : associations, collectivités, université(s), lieux privés, … </a:t>
            </a:r>
          </a:p>
          <a:p>
            <a:pPr eaLnBrk="1" hangingPunct="1">
              <a:buFontTx/>
              <a:buBlip>
                <a:blip r:embed="rId3"/>
              </a:buBlip>
            </a:pPr>
            <a:r>
              <a:rPr lang="fr-FR" sz="2800" b="0" dirty="0" smtClean="0">
                <a:solidFill>
                  <a:srgbClr val="404040"/>
                </a:solidFill>
              </a:rPr>
              <a:t>Budget : quelles dépenses ? subventions ? Prix/activité/personne</a:t>
            </a:r>
          </a:p>
          <a:p>
            <a:pPr eaLnBrk="1" hangingPunct="1">
              <a:buFontTx/>
              <a:buBlip>
                <a:blip r:embed="rId3"/>
              </a:buBlip>
            </a:pPr>
            <a:r>
              <a:rPr lang="fr-FR" sz="2800" b="0" dirty="0" smtClean="0">
                <a:solidFill>
                  <a:srgbClr val="404040"/>
                </a:solidFill>
              </a:rPr>
              <a:t>Facteurs échecs + facteurs réussites</a:t>
            </a:r>
          </a:p>
          <a:p>
            <a:pPr eaLnBrk="1" hangingPunct="1">
              <a:buFontTx/>
              <a:buBlip>
                <a:blip r:embed="rId3"/>
              </a:buBlip>
            </a:pPr>
            <a:r>
              <a:rPr lang="fr-FR" sz="2800" b="0" dirty="0" smtClean="0">
                <a:solidFill>
                  <a:srgbClr val="404040"/>
                </a:solidFill>
              </a:rPr>
              <a:t>Communication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339975" y="476250"/>
            <a:ext cx="6346825" cy="432470"/>
          </a:xfrm>
        </p:spPr>
        <p:txBody>
          <a:bodyPr/>
          <a:lstStyle/>
          <a:p>
            <a:r>
              <a:rPr lang="fr-FR" dirty="0" smtClean="0"/>
              <a:t>Le projet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274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7544" y="4365104"/>
            <a:ext cx="8352928" cy="187220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2E31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23528" y="1412776"/>
            <a:ext cx="8424936" cy="5068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93700" indent="-285750">
              <a:spcBef>
                <a:spcPct val="200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 b="1">
                <a:solidFill>
                  <a:schemeClr val="tx1"/>
                </a:solidFill>
                <a:latin typeface="Cambria" charset="0"/>
              </a:defRPr>
            </a:lvl1pPr>
            <a:lvl2pPr marL="742950" indent="-285750">
              <a:spcBef>
                <a:spcPct val="20000"/>
              </a:spcBef>
              <a:buBlip>
                <a:blip r:embed="rId2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chemeClr val="tx1"/>
                </a:solidFill>
                <a:latin typeface="Cambria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595959"/>
                </a:solidFill>
                <a:latin typeface="Cambria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9pPr>
          </a:lstStyle>
          <a:p>
            <a:pPr eaLnBrk="1" hangingPunct="1">
              <a:lnSpc>
                <a:spcPct val="150000"/>
              </a:lnSpc>
              <a:buFontTx/>
              <a:buBlip>
                <a:blip r:embed="rId3"/>
              </a:buBlip>
            </a:pPr>
            <a:r>
              <a:rPr lang="fr-FR" altLang="fr-FR" sz="2400" dirty="0" err="1" smtClean="0">
                <a:solidFill>
                  <a:srgbClr val="404040"/>
                </a:solidFill>
              </a:rPr>
              <a:t>Welcome</a:t>
            </a:r>
            <a:r>
              <a:rPr lang="fr-FR" altLang="fr-FR" sz="2400" dirty="0" smtClean="0">
                <a:solidFill>
                  <a:srgbClr val="404040"/>
                </a:solidFill>
              </a:rPr>
              <a:t> </a:t>
            </a:r>
            <a:r>
              <a:rPr lang="fr-FR" altLang="fr-FR" sz="2400" dirty="0" err="1" smtClean="0">
                <a:solidFill>
                  <a:srgbClr val="404040"/>
                </a:solidFill>
              </a:rPr>
              <a:t>Week</a:t>
            </a:r>
            <a:r>
              <a:rPr lang="fr-FR" altLang="fr-FR" sz="2400" dirty="0" smtClean="0">
                <a:solidFill>
                  <a:srgbClr val="404040"/>
                </a:solidFill>
              </a:rPr>
              <a:t> &amp; </a:t>
            </a:r>
            <a:r>
              <a:rPr lang="fr-FR" altLang="fr-FR" sz="2400" dirty="0" err="1">
                <a:solidFill>
                  <a:srgbClr val="404040"/>
                </a:solidFill>
              </a:rPr>
              <a:t>W</a:t>
            </a:r>
            <a:r>
              <a:rPr lang="fr-FR" altLang="fr-FR" sz="2400" dirty="0" err="1" smtClean="0">
                <a:solidFill>
                  <a:srgbClr val="404040"/>
                </a:solidFill>
              </a:rPr>
              <a:t>elcome</a:t>
            </a:r>
            <a:r>
              <a:rPr lang="fr-FR" altLang="fr-FR" sz="2400" dirty="0" smtClean="0">
                <a:solidFill>
                  <a:srgbClr val="404040"/>
                </a:solidFill>
              </a:rPr>
              <a:t> </a:t>
            </a:r>
            <a:r>
              <a:rPr lang="fr-FR" altLang="fr-FR" sz="2400" dirty="0" err="1" smtClean="0">
                <a:solidFill>
                  <a:srgbClr val="404040"/>
                </a:solidFill>
              </a:rPr>
              <a:t>Days</a:t>
            </a:r>
            <a:endParaRPr lang="fr-FR" altLang="fr-FR" sz="2400" dirty="0" smtClean="0">
              <a:solidFill>
                <a:srgbClr val="404040"/>
              </a:solidFill>
            </a:endParaRPr>
          </a:p>
          <a:p>
            <a:pPr eaLnBrk="1" hangingPunct="1">
              <a:lnSpc>
                <a:spcPct val="150000"/>
              </a:lnSpc>
              <a:buFontTx/>
              <a:buBlip>
                <a:blip r:embed="rId3"/>
              </a:buBlip>
            </a:pPr>
            <a:r>
              <a:rPr lang="fr-FR" sz="2400" dirty="0" err="1" smtClean="0">
                <a:solidFill>
                  <a:srgbClr val="404040"/>
                </a:solidFill>
              </a:rPr>
              <a:t>BuddySystem</a:t>
            </a:r>
            <a:r>
              <a:rPr lang="fr-FR" sz="2400" dirty="0" smtClean="0">
                <a:solidFill>
                  <a:srgbClr val="404040"/>
                </a:solidFill>
              </a:rPr>
              <a:t> </a:t>
            </a:r>
          </a:p>
          <a:p>
            <a:pPr eaLnBrk="1" hangingPunct="1">
              <a:lnSpc>
                <a:spcPct val="150000"/>
              </a:lnSpc>
              <a:buFontTx/>
              <a:buBlip>
                <a:blip r:embed="rId3"/>
              </a:buBlip>
            </a:pPr>
            <a:r>
              <a:rPr lang="fr-FR" sz="2400" dirty="0" smtClean="0">
                <a:solidFill>
                  <a:srgbClr val="404040"/>
                </a:solidFill>
              </a:rPr>
              <a:t>Campagne de recrutement bénévoles</a:t>
            </a:r>
          </a:p>
          <a:p>
            <a:pPr eaLnBrk="1" hangingPunct="1">
              <a:lnSpc>
                <a:spcPct val="150000"/>
              </a:lnSpc>
              <a:buFontTx/>
              <a:buBlip>
                <a:blip r:embed="rId3"/>
              </a:buBlip>
            </a:pPr>
            <a:r>
              <a:rPr lang="fr-FR" sz="2400" dirty="0" smtClean="0">
                <a:solidFill>
                  <a:srgbClr val="404040"/>
                </a:solidFill>
              </a:rPr>
              <a:t>…</a:t>
            </a:r>
          </a:p>
          <a:p>
            <a:pPr marL="107950" indent="0" eaLnBrk="1" hangingPunct="1">
              <a:lnSpc>
                <a:spcPct val="150000"/>
              </a:lnSpc>
            </a:pPr>
            <a:endParaRPr lang="fr-FR" sz="1800" dirty="0" smtClean="0">
              <a:solidFill>
                <a:srgbClr val="404040"/>
              </a:solidFill>
            </a:endParaRPr>
          </a:p>
          <a:p>
            <a:pPr marL="107950" indent="0" algn="ctr" eaLnBrk="1" hangingPunct="1"/>
            <a:r>
              <a:rPr lang="fr-FR" dirty="0" smtClean="0">
                <a:solidFill>
                  <a:srgbClr val="2E3192"/>
                </a:solidFill>
              </a:rPr>
              <a:t>Exercice : </a:t>
            </a:r>
          </a:p>
          <a:p>
            <a:pPr marL="107950" indent="0" algn="ctr" eaLnBrk="1" hangingPunct="1"/>
            <a:r>
              <a:rPr lang="fr-FR" b="0" dirty="0" smtClean="0">
                <a:solidFill>
                  <a:srgbClr val="2E3192"/>
                </a:solidFill>
              </a:rPr>
              <a:t>Notez des idées d’activités pour la rentrée. </a:t>
            </a:r>
          </a:p>
          <a:p>
            <a:pPr marL="107950" indent="0" algn="ctr" eaLnBrk="1" hangingPunct="1"/>
            <a:r>
              <a:rPr lang="fr-FR" b="0" dirty="0" smtClean="0">
                <a:solidFill>
                  <a:srgbClr val="2E3192"/>
                </a:solidFill>
              </a:rPr>
              <a:t>Une idée/post-it</a:t>
            </a:r>
          </a:p>
          <a:p>
            <a:pPr marL="0" indent="0">
              <a:lnSpc>
                <a:spcPct val="150000"/>
              </a:lnSpc>
            </a:pPr>
            <a:endParaRPr lang="fr-FR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fr-FR" sz="2400" dirty="0" smtClean="0">
                <a:solidFill>
                  <a:srgbClr val="404040"/>
                </a:solidFill>
              </a:rPr>
              <a:t> </a:t>
            </a:r>
            <a:endParaRPr lang="en-US" altLang="fr-FR" sz="2800" dirty="0">
              <a:solidFill>
                <a:srgbClr val="404040"/>
              </a:solidFill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2339975" y="404664"/>
            <a:ext cx="6346825" cy="431800"/>
          </a:xfrm>
          <a:prstGeom prst="rect">
            <a:avLst/>
          </a:prstGeom>
        </p:spPr>
        <p:txBody>
          <a:bodyPr anchor="ctr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900" b="1" dirty="0" smtClean="0">
                <a:solidFill>
                  <a:srgbClr val="00AEEF"/>
                </a:solidFill>
                <a:latin typeface="Cambria" pitchFamily="18" charset="0"/>
                <a:ea typeface="+mj-ea"/>
                <a:cs typeface="+mj-cs"/>
              </a:rPr>
              <a:t>Quelles activités pour la rentrée ?</a:t>
            </a:r>
          </a:p>
        </p:txBody>
      </p:sp>
    </p:spTree>
    <p:extLst>
      <p:ext uri="{BB962C8B-B14F-4D97-AF65-F5344CB8AC3E}">
        <p14:creationId xmlns:p14="http://schemas.microsoft.com/office/powerpoint/2010/main" val="20230929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-9525"/>
            <a:ext cx="1239838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6" name="Titre 1"/>
          <p:cNvSpPr>
            <a:spLocks noGrp="1"/>
          </p:cNvSpPr>
          <p:nvPr>
            <p:ph type="ctrTitle"/>
          </p:nvPr>
        </p:nvSpPr>
        <p:spPr bwMode="auto">
          <a:xfrm>
            <a:off x="685800" y="1412776"/>
            <a:ext cx="7772400" cy="3754487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fr-FR" altLang="fr-FR" sz="6600" cap="none" dirty="0" err="1" smtClean="0">
                <a:latin typeface="Cambria" pitchFamily="18" charset="0"/>
                <a:ea typeface="Lobster 1.4" charset="0"/>
                <a:cs typeface="Lobster 1.4" charset="0"/>
              </a:rPr>
              <a:t>Welcome</a:t>
            </a:r>
            <a:r>
              <a:rPr lang="fr-FR" altLang="fr-FR" sz="6600" cap="none" dirty="0" smtClean="0">
                <a:latin typeface="Cambria" pitchFamily="18" charset="0"/>
                <a:ea typeface="Lobster 1.4" charset="0"/>
                <a:cs typeface="Lobster 1.4" charset="0"/>
              </a:rPr>
              <a:t> </a:t>
            </a:r>
            <a:r>
              <a:rPr lang="fr-FR" altLang="fr-FR" sz="6600" cap="none" dirty="0" err="1" smtClean="0">
                <a:latin typeface="Cambria" pitchFamily="18" charset="0"/>
                <a:ea typeface="Lobster 1.4" charset="0"/>
                <a:cs typeface="Lobster 1.4" charset="0"/>
              </a:rPr>
              <a:t>week</a:t>
            </a:r>
            <a:r>
              <a:rPr lang="fr-FR" altLang="fr-FR" sz="6600" cap="none" dirty="0" smtClean="0">
                <a:latin typeface="Cambria" pitchFamily="18" charset="0"/>
                <a:ea typeface="Lobster 1.4" charset="0"/>
                <a:cs typeface="Lobster 1.4" charset="0"/>
              </a:rPr>
              <a:t> </a:t>
            </a:r>
            <a:br>
              <a:rPr lang="fr-FR" altLang="fr-FR" sz="6600" cap="none" dirty="0" smtClean="0">
                <a:latin typeface="Cambria" pitchFamily="18" charset="0"/>
                <a:ea typeface="Lobster 1.4" charset="0"/>
                <a:cs typeface="Lobster 1.4" charset="0"/>
              </a:rPr>
            </a:br>
            <a:r>
              <a:rPr lang="fr-FR" altLang="fr-FR" sz="6600" cap="none" dirty="0" smtClean="0">
                <a:latin typeface="Cambria" pitchFamily="18" charset="0"/>
                <a:ea typeface="Lobster 1.4" charset="0"/>
                <a:cs typeface="Lobster 1.4" charset="0"/>
              </a:rPr>
              <a:t>&amp;</a:t>
            </a:r>
            <a:br>
              <a:rPr lang="fr-FR" altLang="fr-FR" sz="6600" cap="none" dirty="0" smtClean="0">
                <a:latin typeface="Cambria" pitchFamily="18" charset="0"/>
                <a:ea typeface="Lobster 1.4" charset="0"/>
                <a:cs typeface="Lobster 1.4" charset="0"/>
              </a:rPr>
            </a:br>
            <a:r>
              <a:rPr lang="fr-FR" altLang="fr-FR" sz="6600" cap="none" dirty="0" err="1" smtClean="0">
                <a:latin typeface="Cambria" pitchFamily="18" charset="0"/>
                <a:ea typeface="Lobster 1.4" charset="0"/>
                <a:cs typeface="Lobster 1.4" charset="0"/>
              </a:rPr>
              <a:t>Welcome</a:t>
            </a:r>
            <a:r>
              <a:rPr lang="fr-FR" altLang="fr-FR" sz="6600" cap="none" dirty="0" smtClean="0">
                <a:latin typeface="Cambria" pitchFamily="18" charset="0"/>
                <a:ea typeface="Lobster 1.4" charset="0"/>
                <a:cs typeface="Lobster 1.4" charset="0"/>
              </a:rPr>
              <a:t> </a:t>
            </a:r>
            <a:r>
              <a:rPr lang="fr-FR" altLang="fr-FR" sz="6600" cap="none" dirty="0" err="1" smtClean="0">
                <a:latin typeface="Cambria" pitchFamily="18" charset="0"/>
                <a:ea typeface="Lobster 1.4" charset="0"/>
                <a:cs typeface="Lobster 1.4" charset="0"/>
              </a:rPr>
              <a:t>Days</a:t>
            </a:r>
            <a:endParaRPr lang="fr-FR" altLang="fr-FR" sz="6600" cap="none" dirty="0">
              <a:latin typeface="Cambria" pitchFamily="18" charset="0"/>
              <a:ea typeface="Lobster 1.4" charset="0"/>
              <a:cs typeface="Lobster 1.4" charset="0"/>
            </a:endParaRP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628650" y="1243013"/>
            <a:ext cx="7886700" cy="48641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 cap="all" baseline="0">
                <a:solidFill>
                  <a:srgbClr val="FFFFFF"/>
                </a:solidFill>
                <a:latin typeface="Kelson Sans" panose="02000500000000000000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fr-FR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 txBox="1">
            <a:spLocks/>
          </p:cNvSpPr>
          <p:nvPr/>
        </p:nvSpPr>
        <p:spPr>
          <a:xfrm>
            <a:off x="2339975" y="404664"/>
            <a:ext cx="6346825" cy="431800"/>
          </a:xfrm>
          <a:prstGeom prst="rect">
            <a:avLst/>
          </a:prstGeom>
        </p:spPr>
        <p:txBody>
          <a:bodyPr anchor="ctr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900" b="1" dirty="0" smtClean="0">
                <a:solidFill>
                  <a:srgbClr val="F48420"/>
                </a:solidFill>
                <a:latin typeface="Cambria" pitchFamily="18" charset="0"/>
                <a:ea typeface="+mj-ea"/>
                <a:cs typeface="+mj-cs"/>
              </a:rPr>
              <a:t>Les journées d’intégration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74650" y="1484313"/>
            <a:ext cx="8229798" cy="4997450"/>
          </a:xfrm>
          <a:prstGeom prst="rect">
            <a:avLst/>
          </a:prstGeom>
          <a:ln/>
        </p:spPr>
        <p:txBody>
          <a:bodyPr>
            <a:normAutofit/>
          </a:bodyPr>
          <a:lstStyle>
            <a:lvl1pPr marL="107950">
              <a:spcBef>
                <a:spcPct val="200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 b="1">
                <a:solidFill>
                  <a:schemeClr val="tx1"/>
                </a:solidFill>
                <a:latin typeface="Cambria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chemeClr val="tx1"/>
                </a:solidFill>
                <a:latin typeface="Cambria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595959"/>
                </a:solidFill>
                <a:latin typeface="Cambria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9pPr>
          </a:lstStyle>
          <a:p>
            <a:pPr algn="just">
              <a:defRPr/>
            </a:pPr>
            <a:r>
              <a:rPr lang="fr-FR" sz="2000" dirty="0" smtClean="0"/>
              <a:t> </a:t>
            </a:r>
          </a:p>
        </p:txBody>
      </p:sp>
      <p:sp>
        <p:nvSpPr>
          <p:cNvPr id="9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593975" y="6524625"/>
            <a:ext cx="6205538" cy="144463"/>
          </a:xfrm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595959"/>
                </a:solidFill>
              </a:rPr>
              <a:t>Workshop : Préparer la rentrée | ESN France | LP Sud Est 2016</a:t>
            </a:r>
            <a:endParaRPr lang="sv-SE" sz="1000" dirty="0" smtClean="0">
              <a:solidFill>
                <a:srgbClr val="595959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4"/>
            <a:ext cx="8346218" cy="2736304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67544" y="3868593"/>
            <a:ext cx="833196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5"/>
              </a:buBlip>
            </a:pPr>
            <a:r>
              <a:rPr lang="fr-FR" sz="1600" b="1" dirty="0" smtClean="0"/>
              <a:t>Vendredi </a:t>
            </a:r>
            <a:r>
              <a:rPr lang="fr-FR" sz="1600" b="1" dirty="0"/>
              <a:t>12 </a:t>
            </a:r>
            <a:r>
              <a:rPr lang="fr-FR" sz="1600" b="1" dirty="0" smtClean="0"/>
              <a:t>: Brocante + </a:t>
            </a:r>
            <a:r>
              <a:rPr lang="fr-FR" sz="1600" b="1" dirty="0" err="1" smtClean="0"/>
              <a:t>Welcome</a:t>
            </a:r>
            <a:r>
              <a:rPr lang="fr-FR" sz="1600" b="1" dirty="0" smtClean="0"/>
              <a:t> Party @</a:t>
            </a:r>
            <a:r>
              <a:rPr lang="fr-FR" sz="1600" b="1" dirty="0" err="1" smtClean="0"/>
              <a:t>LoveBoat</a:t>
            </a:r>
            <a:endParaRPr lang="fr-FR" sz="1600" b="1" dirty="0" smtClean="0"/>
          </a:p>
          <a:p>
            <a:pPr marL="285750" indent="-285750">
              <a:buBlip>
                <a:blip r:embed="rId5"/>
              </a:buBlip>
            </a:pPr>
            <a:r>
              <a:rPr lang="fr-FR" sz="1600" b="1" dirty="0" smtClean="0"/>
              <a:t>Samedi </a:t>
            </a:r>
            <a:r>
              <a:rPr lang="fr-FR" sz="1600" b="1" dirty="0"/>
              <a:t>13 : </a:t>
            </a:r>
            <a:r>
              <a:rPr lang="fr-FR" sz="1600" b="1" dirty="0" smtClean="0"/>
              <a:t>Rallye</a:t>
            </a:r>
          </a:p>
          <a:p>
            <a:pPr marL="285750" indent="-285750">
              <a:buBlip>
                <a:blip r:embed="rId5"/>
              </a:buBlip>
            </a:pPr>
            <a:r>
              <a:rPr lang="fr-FR" sz="1600" b="1" dirty="0" smtClean="0"/>
              <a:t>Dimanche </a:t>
            </a:r>
            <a:r>
              <a:rPr lang="fr-FR" sz="1600" b="1" dirty="0"/>
              <a:t>14 : </a:t>
            </a:r>
            <a:r>
              <a:rPr lang="fr-FR" sz="1600" b="1" dirty="0" smtClean="0"/>
              <a:t>Activités sportives</a:t>
            </a:r>
          </a:p>
          <a:p>
            <a:pPr marL="285750" indent="-285750">
              <a:buBlip>
                <a:blip r:embed="rId5"/>
              </a:buBlip>
            </a:pPr>
            <a:r>
              <a:rPr lang="fr-FR" sz="1600" b="1" dirty="0" smtClean="0"/>
              <a:t>Lundi </a:t>
            </a:r>
            <a:r>
              <a:rPr lang="fr-FR" sz="1600" b="1" dirty="0"/>
              <a:t>15 : </a:t>
            </a:r>
            <a:r>
              <a:rPr lang="fr-FR" sz="1600" b="1" dirty="0" smtClean="0"/>
              <a:t>Soirée culture française French </a:t>
            </a:r>
            <a:r>
              <a:rPr lang="fr-FR" sz="1600" b="1" dirty="0" err="1"/>
              <a:t>Dinner</a:t>
            </a:r>
            <a:r>
              <a:rPr lang="fr-FR" sz="1600" b="1" dirty="0"/>
              <a:t> au château de </a:t>
            </a:r>
            <a:r>
              <a:rPr lang="fr-FR" sz="1600" b="1" dirty="0" err="1" smtClean="0"/>
              <a:t>Remicourt</a:t>
            </a:r>
            <a:r>
              <a:rPr lang="fr-FR" sz="1600" b="1" dirty="0" smtClean="0"/>
              <a:t> </a:t>
            </a:r>
          </a:p>
          <a:p>
            <a:pPr marL="285750" indent="-285750">
              <a:buBlip>
                <a:blip r:embed="rId5"/>
              </a:buBlip>
            </a:pPr>
            <a:r>
              <a:rPr lang="fr-FR" sz="1600" b="1" dirty="0" smtClean="0"/>
              <a:t>Mardi </a:t>
            </a:r>
            <a:r>
              <a:rPr lang="fr-FR" sz="1600" b="1" dirty="0"/>
              <a:t>16 : </a:t>
            </a:r>
            <a:r>
              <a:rPr lang="fr-FR" sz="1600" b="1" dirty="0" smtClean="0"/>
              <a:t>Flag </a:t>
            </a:r>
            <a:r>
              <a:rPr lang="fr-FR" sz="1600" b="1" dirty="0"/>
              <a:t>Parade </a:t>
            </a:r>
            <a:r>
              <a:rPr lang="fr-FR" sz="1600" b="1" dirty="0" smtClean="0"/>
              <a:t>+ buffet + soirée @</a:t>
            </a:r>
            <a:r>
              <a:rPr lang="fr-FR" sz="1600" b="1" dirty="0" err="1" smtClean="0"/>
              <a:t>LoveBoat</a:t>
            </a:r>
            <a:endParaRPr lang="fr-FR" sz="1600" b="1" dirty="0" smtClean="0"/>
          </a:p>
          <a:p>
            <a:pPr marL="285750" indent="-285750">
              <a:buBlip>
                <a:blip r:embed="rId5"/>
              </a:buBlip>
            </a:pPr>
            <a:r>
              <a:rPr lang="fr-FR" sz="1600" b="1" dirty="0" smtClean="0"/>
              <a:t>Mercredi </a:t>
            </a:r>
            <a:r>
              <a:rPr lang="fr-FR" sz="1600" b="1" dirty="0"/>
              <a:t>17 : </a:t>
            </a:r>
            <a:r>
              <a:rPr lang="fr-FR" sz="1600" b="1" dirty="0" smtClean="0"/>
              <a:t>Bowling de </a:t>
            </a:r>
            <a:r>
              <a:rPr lang="fr-FR" sz="1600" b="1" dirty="0"/>
              <a:t>Vandoeuvre </a:t>
            </a:r>
            <a:endParaRPr lang="fr-FR" sz="1600" b="1" dirty="0" smtClean="0"/>
          </a:p>
          <a:p>
            <a:pPr marL="285750" indent="-285750">
              <a:buBlip>
                <a:blip r:embed="rId5"/>
              </a:buBlip>
            </a:pPr>
            <a:r>
              <a:rPr lang="fr-FR" sz="1600" b="1" dirty="0" smtClean="0"/>
              <a:t>Jeudi </a:t>
            </a:r>
            <a:r>
              <a:rPr lang="fr-FR" sz="1600" b="1" dirty="0"/>
              <a:t>18 : </a:t>
            </a:r>
            <a:r>
              <a:rPr lang="fr-FR" sz="1600" b="1" dirty="0" smtClean="0"/>
              <a:t>Soirée @Envers Club !</a:t>
            </a:r>
          </a:p>
          <a:p>
            <a:pPr marL="285750" indent="-285750">
              <a:buBlip>
                <a:blip r:embed="rId5"/>
              </a:buBlip>
            </a:pPr>
            <a:r>
              <a:rPr lang="fr-FR" sz="1600" b="1" dirty="0" smtClean="0"/>
              <a:t>Vendredi </a:t>
            </a:r>
            <a:r>
              <a:rPr lang="fr-FR" sz="1600" b="1" dirty="0"/>
              <a:t>19 </a:t>
            </a:r>
            <a:r>
              <a:rPr lang="fr-FR" sz="1600" b="1" dirty="0" smtClean="0"/>
              <a:t>: Activités #</a:t>
            </a:r>
            <a:r>
              <a:rPr lang="fr-FR" sz="1600" b="1" dirty="0" err="1" smtClean="0"/>
              <a:t>SocialErasmus</a:t>
            </a:r>
            <a:endParaRPr lang="fr-FR" sz="1600" b="1" dirty="0" smtClean="0"/>
          </a:p>
          <a:p>
            <a:pPr marL="285750" indent="-285750">
              <a:buBlip>
                <a:blip r:embed="rId5"/>
              </a:buBlip>
            </a:pPr>
            <a:r>
              <a:rPr lang="fr-FR" sz="1600" b="1" dirty="0" smtClean="0"/>
              <a:t>Samedi </a:t>
            </a:r>
            <a:r>
              <a:rPr lang="fr-FR" sz="1600" b="1" dirty="0"/>
              <a:t>20 : </a:t>
            </a:r>
            <a:r>
              <a:rPr lang="fr-FR" sz="1600" b="1" dirty="0" smtClean="0"/>
              <a:t>Visite guidée de </a:t>
            </a:r>
            <a:r>
              <a:rPr lang="fr-FR" sz="1600" b="1" dirty="0"/>
              <a:t>Metz </a:t>
            </a:r>
            <a:endParaRPr lang="fr-FR" sz="1600" b="1" dirty="0" smtClean="0"/>
          </a:p>
          <a:p>
            <a:pPr marL="285750" indent="-285750">
              <a:buBlip>
                <a:blip r:embed="rId5"/>
              </a:buBlip>
            </a:pPr>
            <a:r>
              <a:rPr lang="fr-FR" sz="1600" b="1" dirty="0" smtClean="0"/>
              <a:t>Dimanche </a:t>
            </a:r>
            <a:r>
              <a:rPr lang="fr-FR" sz="1600" b="1" dirty="0"/>
              <a:t>21 : </a:t>
            </a:r>
            <a:r>
              <a:rPr lang="fr-FR" sz="1600" b="1" dirty="0" smtClean="0"/>
              <a:t>Visite des musées</a:t>
            </a:r>
            <a:r>
              <a:rPr lang="fr-FR" sz="1600" b="1" dirty="0"/>
              <a:t/>
            </a:r>
            <a:br>
              <a:rPr lang="fr-FR" sz="1600" b="1" dirty="0"/>
            </a:br>
            <a:endParaRPr lang="fr-FR" sz="1600" b="1" dirty="0"/>
          </a:p>
        </p:txBody>
      </p:sp>
    </p:spTree>
    <p:extLst>
      <p:ext uri="{BB962C8B-B14F-4D97-AF65-F5344CB8AC3E}">
        <p14:creationId xmlns:p14="http://schemas.microsoft.com/office/powerpoint/2010/main" val="10815027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973" y="3010379"/>
            <a:ext cx="4276661" cy="1583018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2339975" y="404664"/>
            <a:ext cx="6346825" cy="431800"/>
          </a:xfrm>
          <a:prstGeom prst="rect">
            <a:avLst/>
          </a:prstGeom>
        </p:spPr>
        <p:txBody>
          <a:bodyPr anchor="ctr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900" b="1" dirty="0" smtClean="0">
                <a:solidFill>
                  <a:srgbClr val="F48420"/>
                </a:solidFill>
                <a:latin typeface="Cambria" pitchFamily="18" charset="0"/>
                <a:ea typeface="+mj-ea"/>
                <a:cs typeface="+mj-cs"/>
              </a:rPr>
              <a:t>Les journées d’intégration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74650" y="1484313"/>
            <a:ext cx="8229798" cy="4997450"/>
          </a:xfrm>
          <a:prstGeom prst="rect">
            <a:avLst/>
          </a:prstGeom>
          <a:ln/>
        </p:spPr>
        <p:txBody>
          <a:bodyPr>
            <a:normAutofit/>
          </a:bodyPr>
          <a:lstStyle>
            <a:lvl1pPr marL="107950">
              <a:spcBef>
                <a:spcPct val="200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 b="1">
                <a:solidFill>
                  <a:schemeClr val="tx1"/>
                </a:solidFill>
                <a:latin typeface="Cambria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chemeClr val="tx1"/>
                </a:solidFill>
                <a:latin typeface="Cambria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595959"/>
                </a:solidFill>
                <a:latin typeface="Cambria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9pPr>
          </a:lstStyle>
          <a:p>
            <a:pPr algn="just">
              <a:defRPr/>
            </a:pPr>
            <a:r>
              <a:rPr lang="fr-FR" sz="2000" dirty="0" smtClean="0"/>
              <a:t> </a:t>
            </a:r>
          </a:p>
        </p:txBody>
      </p:sp>
      <p:sp>
        <p:nvSpPr>
          <p:cNvPr id="9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593975" y="6524625"/>
            <a:ext cx="6205538" cy="144463"/>
          </a:xfrm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595959"/>
                </a:solidFill>
              </a:rPr>
              <a:t>Workshop : Préparer la rentrée | ESN France | LP Sud Est 2016</a:t>
            </a:r>
            <a:endParaRPr lang="sv-SE" sz="1000" dirty="0" smtClean="0">
              <a:solidFill>
                <a:srgbClr val="595959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25" y="1215145"/>
            <a:ext cx="4596679" cy="170147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337" y="1222837"/>
            <a:ext cx="4376846" cy="170210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337" y="2962889"/>
            <a:ext cx="2868487" cy="170196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4207" y="4636259"/>
            <a:ext cx="2693574" cy="151738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045" y="4702804"/>
            <a:ext cx="3724875" cy="139682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70613" y="3043155"/>
            <a:ext cx="2302015" cy="319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6529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-9525"/>
            <a:ext cx="1239838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6" name="Titre 1"/>
          <p:cNvSpPr>
            <a:spLocks noGrp="1"/>
          </p:cNvSpPr>
          <p:nvPr>
            <p:ph type="ctrTitle"/>
          </p:nvPr>
        </p:nvSpPr>
        <p:spPr bwMode="auto">
          <a:xfrm>
            <a:off x="685800" y="2420888"/>
            <a:ext cx="7772400" cy="274637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6600" cap="none" dirty="0" smtClean="0">
                <a:latin typeface="Cambria" pitchFamily="18" charset="0"/>
                <a:ea typeface="Lobster 1.4" charset="0"/>
                <a:cs typeface="Lobster 1.4" charset="0"/>
              </a:rPr>
              <a:t>La plateforme web</a:t>
            </a:r>
            <a:br>
              <a:rPr lang="fr-FR" altLang="fr-FR" sz="6600" cap="none" dirty="0" smtClean="0">
                <a:latin typeface="Cambria" pitchFamily="18" charset="0"/>
                <a:ea typeface="Lobster 1.4" charset="0"/>
                <a:cs typeface="Lobster 1.4" charset="0"/>
              </a:rPr>
            </a:br>
            <a:r>
              <a:rPr lang="fr-FR" altLang="fr-FR" sz="6600" cap="none" dirty="0" smtClean="0">
                <a:latin typeface="Cambria" pitchFamily="18" charset="0"/>
                <a:ea typeface="Lobster 1.4" charset="0"/>
                <a:cs typeface="Lobster 1.4" charset="0"/>
              </a:rPr>
              <a:t>Buddy System</a:t>
            </a:r>
            <a:endParaRPr lang="fr-FR" altLang="fr-FR" sz="6600" cap="none" dirty="0">
              <a:latin typeface="Cambria" pitchFamily="18" charset="0"/>
              <a:ea typeface="Lobster 1.4" charset="0"/>
              <a:cs typeface="Lobster 1.4" charset="0"/>
            </a:endParaRP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628650" y="1243013"/>
            <a:ext cx="7886700" cy="48641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 cap="all" baseline="0">
                <a:solidFill>
                  <a:srgbClr val="FFFFFF"/>
                </a:solidFill>
                <a:latin typeface="Kelson Sans" panose="02000500000000000000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44925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39975" y="332656"/>
            <a:ext cx="6346825" cy="941388"/>
          </a:xfrm>
        </p:spPr>
        <p:txBody>
          <a:bodyPr>
            <a:normAutofit fontScale="90000"/>
          </a:bodyPr>
          <a:lstStyle/>
          <a:p>
            <a:r>
              <a:rPr lang="fr-FR" sz="3200" dirty="0" smtClean="0">
                <a:solidFill>
                  <a:srgbClr val="2E3192"/>
                </a:solidFill>
              </a:rPr>
              <a:t>Pourquoi avoir créé cette plateforme?</a:t>
            </a:r>
            <a:endParaRPr lang="fr-FR" sz="3200" dirty="0">
              <a:solidFill>
                <a:srgbClr val="2E3192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592041"/>
            <a:ext cx="8229600" cy="4281339"/>
          </a:xfrm>
        </p:spPr>
        <p:txBody>
          <a:bodyPr/>
          <a:lstStyle/>
          <a:p>
            <a:pPr marL="457200" indent="-45720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altLang="fr-FR" b="0" dirty="0"/>
              <a:t>Perte de temps</a:t>
            </a:r>
          </a:p>
          <a:p>
            <a:pPr marL="457200" indent="-45720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altLang="fr-FR" b="0" dirty="0"/>
              <a:t>Suivi très léger</a:t>
            </a:r>
          </a:p>
          <a:p>
            <a:pPr marL="457200" indent="-45720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altLang="fr-FR" b="0" dirty="0"/>
              <a:t>Peu d</a:t>
            </a:r>
            <a:r>
              <a:rPr lang="fr-FR" altLang="en-US" b="0" dirty="0"/>
              <a:t>’</a:t>
            </a:r>
            <a:r>
              <a:rPr lang="fr-FR" altLang="fr-FR" b="0" dirty="0"/>
              <a:t>organisation</a:t>
            </a:r>
          </a:p>
          <a:p>
            <a:pPr marL="457200" indent="-45720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altLang="fr-FR" b="0" dirty="0"/>
              <a:t>Archives peu manipulables</a:t>
            </a:r>
          </a:p>
          <a:p>
            <a:pPr marL="457200" indent="-45720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altLang="fr-FR" b="0" dirty="0" err="1"/>
              <a:t>Form</a:t>
            </a:r>
            <a:r>
              <a:rPr lang="fr-FR" altLang="fr-FR" b="0" dirty="0"/>
              <a:t> limité et peu personnalisable</a:t>
            </a:r>
          </a:p>
          <a:p>
            <a:endParaRPr lang="fr-FR" dirty="0"/>
          </a:p>
        </p:txBody>
      </p:sp>
      <p:pic>
        <p:nvPicPr>
          <p:cNvPr id="4" name="Picture 1" descr="gfor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711" y="4912452"/>
            <a:ext cx="1056761" cy="124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excel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224" y="4751528"/>
            <a:ext cx="1266416" cy="1266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papiercray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997" y="4751528"/>
            <a:ext cx="1401573" cy="1400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hat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857" y="4653136"/>
            <a:ext cx="1369053" cy="1308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73274" y="6177464"/>
            <a:ext cx="1800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fr-FR" b="1" dirty="0">
                <a:solidFill>
                  <a:srgbClr val="00A3E0"/>
                </a:solidFill>
              </a:rPr>
              <a:t>Google Form</a:t>
            </a:r>
          </a:p>
        </p:txBody>
      </p:sp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2700325" y="6172981"/>
            <a:ext cx="1800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fr-FR" b="1" dirty="0" err="1">
                <a:solidFill>
                  <a:srgbClr val="00A3E0"/>
                </a:solidFill>
              </a:rPr>
              <a:t>Papier</a:t>
            </a:r>
            <a:r>
              <a:rPr lang="en-US" altLang="fr-FR" b="1" dirty="0">
                <a:solidFill>
                  <a:srgbClr val="00A3E0"/>
                </a:solidFill>
              </a:rPr>
              <a:t> &amp; Crayon</a:t>
            </a:r>
          </a:p>
        </p:txBody>
      </p:sp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6444209" y="6165304"/>
            <a:ext cx="16077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fr-FR" b="1" dirty="0">
                <a:solidFill>
                  <a:srgbClr val="00A3E0"/>
                </a:solidFill>
              </a:rPr>
              <a:t>Chit Chat</a:t>
            </a:r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4518055" y="6172187"/>
            <a:ext cx="2016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fr-FR" b="1" dirty="0">
                <a:solidFill>
                  <a:srgbClr val="00A3E0"/>
                </a:solidFill>
              </a:rPr>
              <a:t>Excel</a:t>
            </a:r>
          </a:p>
        </p:txBody>
      </p:sp>
    </p:spTree>
    <p:extLst>
      <p:ext uri="{BB962C8B-B14F-4D97-AF65-F5344CB8AC3E}">
        <p14:creationId xmlns:p14="http://schemas.microsoft.com/office/powerpoint/2010/main" val="167827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 txBox="1">
            <a:spLocks/>
          </p:cNvSpPr>
          <p:nvPr/>
        </p:nvSpPr>
        <p:spPr>
          <a:xfrm>
            <a:off x="2339975" y="548680"/>
            <a:ext cx="6346825" cy="431800"/>
          </a:xfrm>
          <a:prstGeom prst="rect">
            <a:avLst/>
          </a:prstGeom>
        </p:spPr>
        <p:txBody>
          <a:bodyPr anchor="ctr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900" b="1" dirty="0" smtClean="0">
                <a:solidFill>
                  <a:srgbClr val="2E3192"/>
                </a:solidFill>
                <a:latin typeface="Cambria" pitchFamily="18" charset="0"/>
                <a:ea typeface="+mj-ea"/>
                <a:cs typeface="+mj-cs"/>
              </a:rPr>
              <a:t>Système de parrainage entre étudiants internationaux et français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74650" y="1484313"/>
            <a:ext cx="8229798" cy="4997450"/>
          </a:xfrm>
          <a:prstGeom prst="rect">
            <a:avLst/>
          </a:prstGeom>
          <a:ln/>
        </p:spPr>
        <p:txBody>
          <a:bodyPr>
            <a:normAutofit/>
          </a:bodyPr>
          <a:lstStyle>
            <a:lvl1pPr marL="107950">
              <a:spcBef>
                <a:spcPct val="200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 b="1">
                <a:solidFill>
                  <a:schemeClr val="tx1"/>
                </a:solidFill>
                <a:latin typeface="Cambria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chemeClr val="tx1"/>
                </a:solidFill>
                <a:latin typeface="Cambria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595959"/>
                </a:solidFill>
                <a:latin typeface="Cambria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9pPr>
          </a:lstStyle>
          <a:p>
            <a:pPr algn="just">
              <a:defRPr/>
            </a:pPr>
            <a:r>
              <a:rPr lang="fr-FR" sz="2000" dirty="0" smtClean="0"/>
              <a:t> </a:t>
            </a:r>
          </a:p>
        </p:txBody>
      </p:sp>
      <p:sp>
        <p:nvSpPr>
          <p:cNvPr id="9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593975" y="6524625"/>
            <a:ext cx="6205538" cy="144463"/>
          </a:xfrm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595959"/>
                </a:solidFill>
              </a:rPr>
              <a:t>Workshop : Préparer la rentrée | ESN France | LP Sud Est 2016</a:t>
            </a:r>
            <a:endParaRPr lang="sv-SE" sz="1000" dirty="0" smtClean="0">
              <a:solidFill>
                <a:srgbClr val="595959"/>
              </a:solidFill>
            </a:endParaRPr>
          </a:p>
        </p:txBody>
      </p:sp>
      <p:sp>
        <p:nvSpPr>
          <p:cNvPr id="7" name="Zone de texte 96"/>
          <p:cNvSpPr txBox="1"/>
          <p:nvPr/>
        </p:nvSpPr>
        <p:spPr>
          <a:xfrm>
            <a:off x="568752" y="1435631"/>
            <a:ext cx="1771000" cy="698500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fr-FR" sz="3600" b="1" dirty="0">
                <a:solidFill>
                  <a:srgbClr val="FF0000"/>
                </a:solidFill>
                <a:effectLst/>
                <a:latin typeface="Titillium" charset="0"/>
                <a:ea typeface="Calibri" charset="0"/>
              </a:rPr>
              <a:t>Buddy</a:t>
            </a:r>
            <a:endParaRPr lang="fr-FR" sz="1200" dirty="0">
              <a:effectLst/>
              <a:latin typeface="Times New Roman" charset="0"/>
              <a:ea typeface="Calibri" charset="0"/>
            </a:endParaRPr>
          </a:p>
        </p:txBody>
      </p:sp>
      <p:sp>
        <p:nvSpPr>
          <p:cNvPr id="10" name="Zone de texte 97"/>
          <p:cNvSpPr txBox="1"/>
          <p:nvPr/>
        </p:nvSpPr>
        <p:spPr>
          <a:xfrm>
            <a:off x="1403648" y="1844824"/>
            <a:ext cx="1828800" cy="688340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fr-FR" sz="3600" b="1" dirty="0">
                <a:solidFill>
                  <a:srgbClr val="EF7A2F"/>
                </a:solidFill>
                <a:effectLst/>
                <a:latin typeface="Titillium" charset="0"/>
                <a:ea typeface="Calibri" charset="0"/>
              </a:rPr>
              <a:t>System</a:t>
            </a:r>
            <a:endParaRPr lang="fr-FR" sz="1200" dirty="0">
              <a:effectLst/>
              <a:latin typeface="Times New Roman" charset="0"/>
              <a:ea typeface="Calibri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51520" y="2492896"/>
            <a:ext cx="4896544" cy="3988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93700" indent="-285750">
              <a:spcBef>
                <a:spcPct val="200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 b="1">
                <a:solidFill>
                  <a:schemeClr val="tx1"/>
                </a:solidFill>
                <a:latin typeface="Cambria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chemeClr val="tx1"/>
                </a:solidFill>
                <a:latin typeface="Cambria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595959"/>
                </a:solidFill>
                <a:latin typeface="Cambria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9pPr>
          </a:lstStyle>
          <a:p>
            <a:pPr eaLnBrk="1" hangingPunct="1">
              <a:buFontTx/>
              <a:buBlip>
                <a:blip r:embed="rId4"/>
              </a:buBlip>
            </a:pPr>
            <a:r>
              <a:rPr lang="en-US" altLang="fr-FR" sz="2000" b="0" dirty="0" smtClean="0">
                <a:solidFill>
                  <a:srgbClr val="404040"/>
                </a:solidFill>
              </a:rPr>
              <a:t>Plate-</a:t>
            </a:r>
            <a:r>
              <a:rPr lang="en-US" altLang="fr-FR" sz="2000" b="0" dirty="0" err="1" smtClean="0">
                <a:solidFill>
                  <a:srgbClr val="404040"/>
                </a:solidFill>
              </a:rPr>
              <a:t>forme</a:t>
            </a:r>
            <a:r>
              <a:rPr lang="en-US" altLang="fr-FR" sz="2000" b="0" dirty="0" smtClean="0">
                <a:solidFill>
                  <a:srgbClr val="404040"/>
                </a:solidFill>
              </a:rPr>
              <a:t> web </a:t>
            </a:r>
            <a:r>
              <a:rPr lang="en-US" altLang="fr-FR" sz="2000" b="0" dirty="0" err="1" smtClean="0">
                <a:solidFill>
                  <a:srgbClr val="404040"/>
                </a:solidFill>
              </a:rPr>
              <a:t>développée</a:t>
            </a:r>
            <a:r>
              <a:rPr lang="en-US" altLang="fr-FR" sz="2000" b="0" dirty="0" smtClean="0">
                <a:solidFill>
                  <a:srgbClr val="404040"/>
                </a:solidFill>
              </a:rPr>
              <a:t> par des </a:t>
            </a:r>
            <a:r>
              <a:rPr lang="en-US" altLang="fr-FR" sz="2000" b="0" dirty="0" err="1" smtClean="0">
                <a:solidFill>
                  <a:srgbClr val="404040"/>
                </a:solidFill>
              </a:rPr>
              <a:t>bénévoles</a:t>
            </a:r>
            <a:r>
              <a:rPr lang="en-US" altLang="fr-FR" sz="2000" b="0" dirty="0" smtClean="0">
                <a:solidFill>
                  <a:srgbClr val="404040"/>
                </a:solidFill>
              </a:rPr>
              <a:t> du </a:t>
            </a:r>
            <a:r>
              <a:rPr lang="en-US" altLang="fr-FR" sz="2000" b="0" dirty="0" err="1" smtClean="0">
                <a:solidFill>
                  <a:srgbClr val="404040"/>
                </a:solidFill>
              </a:rPr>
              <a:t>réseau</a:t>
            </a:r>
            <a:endParaRPr lang="en-US" altLang="fr-FR" sz="2000" b="0" dirty="0" smtClean="0">
              <a:solidFill>
                <a:srgbClr val="404040"/>
              </a:solidFill>
            </a:endParaRPr>
          </a:p>
          <a:p>
            <a:pPr eaLnBrk="1" hangingPunct="1">
              <a:buFontTx/>
              <a:buBlip>
                <a:blip r:embed="rId4"/>
              </a:buBlip>
            </a:pPr>
            <a:endParaRPr lang="en-US" altLang="fr-FR" sz="2000" b="0" dirty="0" smtClean="0">
              <a:solidFill>
                <a:srgbClr val="404040"/>
              </a:solidFill>
            </a:endParaRPr>
          </a:p>
          <a:p>
            <a:pPr eaLnBrk="1" hangingPunct="1">
              <a:buFontTx/>
              <a:buBlip>
                <a:blip r:embed="rId4"/>
              </a:buBlip>
            </a:pPr>
            <a:r>
              <a:rPr lang="en-US" altLang="fr-FR" sz="2000" dirty="0" err="1" smtClean="0">
                <a:solidFill>
                  <a:srgbClr val="404040"/>
                </a:solidFill>
              </a:rPr>
              <a:t>Objectifs</a:t>
            </a:r>
            <a:r>
              <a:rPr lang="en-US" altLang="fr-FR" sz="2000" dirty="0" smtClean="0">
                <a:solidFill>
                  <a:srgbClr val="404040"/>
                </a:solidFill>
              </a:rPr>
              <a:t> 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Organiser de façon qualitative le parrainage par les étudiant-e-s pour les étudiant-e-s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Simplifier le travail des bénévoles et des acteurs de l’accueil des étudiants internationaux</a:t>
            </a:r>
          </a:p>
          <a:p>
            <a:pPr marL="0" indent="0"/>
            <a:endParaRPr lang="fr-FR" sz="2000" b="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/>
            <a:r>
              <a:rPr lang="en-US" altLang="fr-FR" sz="1600" b="0" dirty="0" smtClean="0">
                <a:solidFill>
                  <a:srgbClr val="404040"/>
                </a:solidFill>
              </a:rPr>
              <a:t> </a:t>
            </a:r>
            <a:endParaRPr lang="en-US" altLang="fr-FR" sz="1800" b="0" dirty="0">
              <a:solidFill>
                <a:srgbClr val="404040"/>
              </a:solidFill>
            </a:endParaRPr>
          </a:p>
        </p:txBody>
      </p:sp>
      <p:pic>
        <p:nvPicPr>
          <p:cNvPr id="13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293096"/>
            <a:ext cx="3914929" cy="1944216"/>
          </a:xfrm>
          <a:prstGeom prst="rect">
            <a:avLst/>
          </a:prstGeom>
        </p:spPr>
      </p:pic>
      <p:pic>
        <p:nvPicPr>
          <p:cNvPr id="14" name="Imag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" r="3509"/>
          <a:stretch>
            <a:fillRect/>
          </a:stretch>
        </p:blipFill>
        <p:spPr>
          <a:xfrm>
            <a:off x="5004048" y="2204864"/>
            <a:ext cx="3869869" cy="1872208"/>
          </a:xfrm>
          <a:prstGeom prst="rect">
            <a:avLst/>
          </a:prstGeom>
        </p:spPr>
      </p:pic>
      <p:sp>
        <p:nvSpPr>
          <p:cNvPr id="11" name="Zone de texte 96"/>
          <p:cNvSpPr txBox="1"/>
          <p:nvPr/>
        </p:nvSpPr>
        <p:spPr>
          <a:xfrm>
            <a:off x="568975" y="1453125"/>
            <a:ext cx="1771000" cy="698500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fr-FR" sz="3600" b="1" dirty="0">
                <a:solidFill>
                  <a:srgbClr val="FF0000"/>
                </a:solidFill>
                <a:effectLst/>
                <a:latin typeface="Titillium" charset="0"/>
                <a:ea typeface="Calibri" charset="0"/>
              </a:rPr>
              <a:t>Buddy</a:t>
            </a:r>
            <a:endParaRPr lang="fr-FR" sz="1200" dirty="0">
              <a:effectLst/>
              <a:latin typeface="Times New Roman" charset="0"/>
              <a:ea typeface="Calibri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 txBox="1">
            <a:spLocks/>
          </p:cNvSpPr>
          <p:nvPr/>
        </p:nvSpPr>
        <p:spPr>
          <a:xfrm>
            <a:off x="2339975" y="548680"/>
            <a:ext cx="6346825" cy="431800"/>
          </a:xfrm>
          <a:prstGeom prst="rect">
            <a:avLst/>
          </a:prstGeom>
        </p:spPr>
        <p:txBody>
          <a:bodyPr anchor="ctr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900" b="1" dirty="0" smtClean="0">
                <a:solidFill>
                  <a:srgbClr val="2E3192"/>
                </a:solidFill>
                <a:latin typeface="Cambria" pitchFamily="18" charset="0"/>
                <a:ea typeface="+mj-ea"/>
                <a:cs typeface="+mj-cs"/>
              </a:rPr>
              <a:t>Système de parrainage entre étudiants internationaux et français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74650" y="1484313"/>
            <a:ext cx="8229798" cy="4997450"/>
          </a:xfrm>
          <a:prstGeom prst="rect">
            <a:avLst/>
          </a:prstGeom>
          <a:ln/>
        </p:spPr>
        <p:txBody>
          <a:bodyPr>
            <a:normAutofit/>
          </a:bodyPr>
          <a:lstStyle>
            <a:lvl1pPr marL="107950">
              <a:spcBef>
                <a:spcPct val="200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 b="1">
                <a:solidFill>
                  <a:schemeClr val="tx1"/>
                </a:solidFill>
                <a:latin typeface="Cambria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chemeClr val="tx1"/>
                </a:solidFill>
                <a:latin typeface="Cambria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595959"/>
                </a:solidFill>
                <a:latin typeface="Cambria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9pPr>
          </a:lstStyle>
          <a:p>
            <a:pPr algn="just">
              <a:defRPr/>
            </a:pPr>
            <a:r>
              <a:rPr lang="fr-FR" sz="2000" dirty="0" smtClean="0"/>
              <a:t> </a:t>
            </a:r>
          </a:p>
        </p:txBody>
      </p:sp>
      <p:sp>
        <p:nvSpPr>
          <p:cNvPr id="9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593975" y="6524625"/>
            <a:ext cx="6205538" cy="144463"/>
          </a:xfrm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595959"/>
                </a:solidFill>
              </a:rPr>
              <a:t>Workshop : Préparer la rentrée | ESN France | LP Sud Est 2016</a:t>
            </a:r>
            <a:endParaRPr lang="sv-SE" sz="1000" dirty="0" smtClean="0">
              <a:solidFill>
                <a:srgbClr val="595959"/>
              </a:solidFill>
            </a:endParaRPr>
          </a:p>
        </p:txBody>
      </p:sp>
      <p:sp>
        <p:nvSpPr>
          <p:cNvPr id="7" name="Zone de texte 96"/>
          <p:cNvSpPr txBox="1"/>
          <p:nvPr/>
        </p:nvSpPr>
        <p:spPr>
          <a:xfrm>
            <a:off x="568752" y="1435631"/>
            <a:ext cx="1771000" cy="698500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fr-FR" sz="3600" b="1" dirty="0">
                <a:solidFill>
                  <a:srgbClr val="FF0000"/>
                </a:solidFill>
                <a:effectLst/>
                <a:latin typeface="Titillium" charset="0"/>
                <a:ea typeface="Calibri" charset="0"/>
              </a:rPr>
              <a:t>Buddy</a:t>
            </a:r>
            <a:endParaRPr lang="fr-FR" sz="1200" dirty="0">
              <a:effectLst/>
              <a:latin typeface="Times New Roman" charset="0"/>
              <a:ea typeface="Calibri" charset="0"/>
            </a:endParaRPr>
          </a:p>
        </p:txBody>
      </p:sp>
      <p:sp>
        <p:nvSpPr>
          <p:cNvPr id="10" name="Zone de texte 97"/>
          <p:cNvSpPr txBox="1"/>
          <p:nvPr/>
        </p:nvSpPr>
        <p:spPr>
          <a:xfrm>
            <a:off x="1403648" y="1844824"/>
            <a:ext cx="1828800" cy="688340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fr-FR" sz="3600" b="1" dirty="0">
                <a:solidFill>
                  <a:srgbClr val="EF7A2F"/>
                </a:solidFill>
                <a:effectLst/>
                <a:latin typeface="Titillium" charset="0"/>
                <a:ea typeface="Calibri" charset="0"/>
              </a:rPr>
              <a:t>System</a:t>
            </a:r>
            <a:endParaRPr lang="fr-FR" sz="1200" dirty="0">
              <a:effectLst/>
              <a:latin typeface="Times New Roman" charset="0"/>
              <a:ea typeface="Calibri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51520" y="2492896"/>
            <a:ext cx="5400600" cy="3988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93700" indent="-285750">
              <a:spcBef>
                <a:spcPct val="200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 b="1">
                <a:solidFill>
                  <a:schemeClr val="tx1"/>
                </a:solidFill>
                <a:latin typeface="Cambria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chemeClr val="tx1"/>
                </a:solidFill>
                <a:latin typeface="Cambria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595959"/>
                </a:solidFill>
                <a:latin typeface="Cambria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mbria" charset="0"/>
              </a:defRPr>
            </a:lvl9pPr>
          </a:lstStyle>
          <a:p>
            <a:pPr eaLnBrk="1" hangingPunct="1">
              <a:buFontTx/>
              <a:buBlip>
                <a:blip r:embed="rId4"/>
              </a:buBlip>
            </a:pPr>
            <a:r>
              <a:rPr lang="fr-FR" altLang="fr-FR" sz="1800" b="0" dirty="0" smtClean="0">
                <a:solidFill>
                  <a:srgbClr val="404040"/>
                </a:solidFill>
              </a:rPr>
              <a:t>Système de </a:t>
            </a:r>
            <a:r>
              <a:rPr lang="fr-FR" altLang="fr-FR" sz="1800" b="0" dirty="0" err="1" smtClean="0">
                <a:solidFill>
                  <a:srgbClr val="404040"/>
                </a:solidFill>
              </a:rPr>
              <a:t>matching</a:t>
            </a:r>
            <a:r>
              <a:rPr lang="fr-FR" altLang="fr-FR" sz="1800" b="0" dirty="0" smtClean="0">
                <a:solidFill>
                  <a:srgbClr val="404040"/>
                </a:solidFill>
              </a:rPr>
              <a:t> pour créer des binômes parrains/filleul(e)s ou marraines/filleul(e)s</a:t>
            </a:r>
          </a:p>
          <a:p>
            <a:pPr eaLnBrk="1" hangingPunct="1">
              <a:buFontTx/>
              <a:buBlip>
                <a:blip r:embed="rId4"/>
              </a:buBlip>
            </a:pPr>
            <a:endParaRPr lang="fr-FR" altLang="fr-FR" sz="1800" b="0" dirty="0" smtClean="0">
              <a:solidFill>
                <a:srgbClr val="404040"/>
              </a:solidFill>
            </a:endParaRPr>
          </a:p>
          <a:p>
            <a:pPr eaLnBrk="1" hangingPunct="1">
              <a:buFontTx/>
              <a:buBlip>
                <a:blip r:embed="rId4"/>
              </a:buBlip>
            </a:pPr>
            <a:r>
              <a:rPr lang="fr-FR" sz="1800" b="0" dirty="0" smtClean="0">
                <a:solidFill>
                  <a:srgbClr val="404040"/>
                </a:solidFill>
              </a:rPr>
              <a:t>Selon différents critères : 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fr-FR" sz="1600" dirty="0" smtClean="0">
                <a:solidFill>
                  <a:srgbClr val="404040"/>
                </a:solidFill>
              </a:rPr>
              <a:t>Nationalité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fr-FR" sz="1600" dirty="0" smtClean="0">
                <a:solidFill>
                  <a:srgbClr val="404040"/>
                </a:solidFill>
              </a:rPr>
              <a:t>Âge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fr-FR" sz="1600" dirty="0" smtClean="0">
                <a:solidFill>
                  <a:srgbClr val="404040"/>
                </a:solidFill>
              </a:rPr>
              <a:t>Etudes et université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fr-FR" sz="1600" dirty="0" smtClean="0">
                <a:solidFill>
                  <a:srgbClr val="404040"/>
                </a:solidFill>
              </a:rPr>
              <a:t>Hobbies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fr-FR" sz="1600" dirty="0" smtClean="0">
                <a:solidFill>
                  <a:srgbClr val="404040"/>
                </a:solidFill>
              </a:rPr>
              <a:t>…</a:t>
            </a:r>
          </a:p>
          <a:p>
            <a:pPr eaLnBrk="1" hangingPunct="1">
              <a:buFont typeface="Arial" pitchFamily="34" charset="0"/>
              <a:buChar char="•"/>
            </a:pPr>
            <a:endParaRPr lang="fr-FR" sz="1600" dirty="0" smtClean="0">
              <a:solidFill>
                <a:srgbClr val="404040"/>
              </a:solidFill>
            </a:endParaRPr>
          </a:p>
          <a:p>
            <a:pPr eaLnBrk="1" hangingPunct="1">
              <a:buFontTx/>
              <a:buBlip>
                <a:blip r:embed="rId4"/>
              </a:buBlip>
            </a:pPr>
            <a:r>
              <a:rPr lang="fr-FR" sz="1800" b="0" dirty="0" smtClean="0">
                <a:solidFill>
                  <a:srgbClr val="404040"/>
                </a:solidFill>
              </a:rPr>
              <a:t>Des coordinateurs du </a:t>
            </a:r>
            <a:r>
              <a:rPr lang="fr-FR" sz="1800" b="0" dirty="0" err="1" smtClean="0">
                <a:solidFill>
                  <a:srgbClr val="404040"/>
                </a:solidFill>
              </a:rPr>
              <a:t>BuddySystem</a:t>
            </a:r>
            <a:r>
              <a:rPr lang="fr-FR" sz="1800" b="0" dirty="0" smtClean="0">
                <a:solidFill>
                  <a:srgbClr val="404040"/>
                </a:solidFill>
              </a:rPr>
              <a:t> mettent </a:t>
            </a:r>
            <a:br>
              <a:rPr lang="fr-FR" sz="1800" b="0" dirty="0" smtClean="0">
                <a:solidFill>
                  <a:srgbClr val="404040"/>
                </a:solidFill>
              </a:rPr>
            </a:br>
            <a:r>
              <a:rPr lang="fr-FR" sz="1800" b="0" dirty="0" smtClean="0">
                <a:solidFill>
                  <a:srgbClr val="404040"/>
                </a:solidFill>
              </a:rPr>
              <a:t>en lien les différents </a:t>
            </a:r>
            <a:r>
              <a:rPr lang="fr-FR" sz="1800" b="0" dirty="0" err="1" smtClean="0">
                <a:solidFill>
                  <a:srgbClr val="404040"/>
                </a:solidFill>
              </a:rPr>
              <a:t>buddies</a:t>
            </a:r>
            <a:endParaRPr lang="fr-FR" sz="1800" b="0" dirty="0" smtClean="0">
              <a:solidFill>
                <a:srgbClr val="404040"/>
              </a:solidFill>
            </a:endParaRPr>
          </a:p>
        </p:txBody>
      </p:sp>
      <p:pic>
        <p:nvPicPr>
          <p:cNvPr id="14" name="Shape 140"/>
          <p:cNvPicPr preferRelativeResize="0">
            <a:picLocks noGrp="1"/>
          </p:cNvPicPr>
          <p:nvPr>
            <p:ph idx="1"/>
          </p:nvPr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5796136" y="1484784"/>
            <a:ext cx="2858175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hape 169"/>
          <p:cNvPicPr preferRelativeResize="0"/>
          <p:nvPr/>
        </p:nvPicPr>
        <p:blipFill>
          <a:blip r:embed="rId6" cstate="print">
            <a:alphaModFix/>
          </a:blip>
          <a:stretch>
            <a:fillRect/>
          </a:stretch>
        </p:blipFill>
        <p:spPr>
          <a:xfrm>
            <a:off x="5652120" y="4509120"/>
            <a:ext cx="3024335" cy="1872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4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ESN_fullColour_pink">
  <a:themeElements>
    <a:clrScheme name="Custom 1">
      <a:dk1>
        <a:srgbClr val="1C1C1C"/>
      </a:dk1>
      <a:lt1>
        <a:sysClr val="window" lastClr="FFFFFF"/>
      </a:lt1>
      <a:dk2>
        <a:srgbClr val="2E3192"/>
      </a:dk2>
      <a:lt2>
        <a:srgbClr val="EEECE1"/>
      </a:lt2>
      <a:accent1>
        <a:srgbClr val="00AEEF"/>
      </a:accent1>
      <a:accent2>
        <a:srgbClr val="0088B8"/>
      </a:accent2>
      <a:accent3>
        <a:srgbClr val="EC008C"/>
      </a:accent3>
      <a:accent4>
        <a:srgbClr val="B4006B"/>
      </a:accent4>
      <a:accent5>
        <a:srgbClr val="F47B20"/>
      </a:accent5>
      <a:accent6>
        <a:srgbClr val="7BC143"/>
      </a:accent6>
      <a:hlink>
        <a:srgbClr val="1F497D"/>
      </a:hlink>
      <a:folHlink>
        <a:srgbClr val="800080"/>
      </a:folHlink>
    </a:clrScheme>
    <a:fontScheme name="ESNstyle">
      <a:majorFont>
        <a:latin typeface="Cambr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ESN_fullColour_blue">
  <a:themeElements>
    <a:clrScheme name="Custom 1">
      <a:dk1>
        <a:srgbClr val="1C1C1C"/>
      </a:dk1>
      <a:lt1>
        <a:sysClr val="window" lastClr="FFFFFF"/>
      </a:lt1>
      <a:dk2>
        <a:srgbClr val="2E3192"/>
      </a:dk2>
      <a:lt2>
        <a:srgbClr val="EEECE1"/>
      </a:lt2>
      <a:accent1>
        <a:srgbClr val="00AEEF"/>
      </a:accent1>
      <a:accent2>
        <a:srgbClr val="0088B8"/>
      </a:accent2>
      <a:accent3>
        <a:srgbClr val="EC008C"/>
      </a:accent3>
      <a:accent4>
        <a:srgbClr val="B4006B"/>
      </a:accent4>
      <a:accent5>
        <a:srgbClr val="F47B20"/>
      </a:accent5>
      <a:accent6>
        <a:srgbClr val="7BC143"/>
      </a:accent6>
      <a:hlink>
        <a:srgbClr val="1F497D"/>
      </a:hlink>
      <a:folHlink>
        <a:srgbClr val="800080"/>
      </a:folHlink>
    </a:clrScheme>
    <a:fontScheme name="ESNstyle">
      <a:majorFont>
        <a:latin typeface="Cambr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ESN_fullColour_orange">
  <a:themeElements>
    <a:clrScheme name="Custom 1">
      <a:dk1>
        <a:srgbClr val="1C1C1C"/>
      </a:dk1>
      <a:lt1>
        <a:sysClr val="window" lastClr="FFFFFF"/>
      </a:lt1>
      <a:dk2>
        <a:srgbClr val="2E3192"/>
      </a:dk2>
      <a:lt2>
        <a:srgbClr val="EEECE1"/>
      </a:lt2>
      <a:accent1>
        <a:srgbClr val="00AEEF"/>
      </a:accent1>
      <a:accent2>
        <a:srgbClr val="0088B8"/>
      </a:accent2>
      <a:accent3>
        <a:srgbClr val="EC008C"/>
      </a:accent3>
      <a:accent4>
        <a:srgbClr val="B4006B"/>
      </a:accent4>
      <a:accent5>
        <a:srgbClr val="F47B20"/>
      </a:accent5>
      <a:accent6>
        <a:srgbClr val="7BC143"/>
      </a:accent6>
      <a:hlink>
        <a:srgbClr val="1F497D"/>
      </a:hlink>
      <a:folHlink>
        <a:srgbClr val="800080"/>
      </a:folHlink>
    </a:clrScheme>
    <a:fontScheme name="ESNstyle">
      <a:majorFont>
        <a:latin typeface="Cambr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ESN_fullColour_green">
  <a:themeElements>
    <a:clrScheme name="Custom 1">
      <a:dk1>
        <a:srgbClr val="1C1C1C"/>
      </a:dk1>
      <a:lt1>
        <a:sysClr val="window" lastClr="FFFFFF"/>
      </a:lt1>
      <a:dk2>
        <a:srgbClr val="2E3192"/>
      </a:dk2>
      <a:lt2>
        <a:srgbClr val="EEECE1"/>
      </a:lt2>
      <a:accent1>
        <a:srgbClr val="00AEEF"/>
      </a:accent1>
      <a:accent2>
        <a:srgbClr val="0088B8"/>
      </a:accent2>
      <a:accent3>
        <a:srgbClr val="EC008C"/>
      </a:accent3>
      <a:accent4>
        <a:srgbClr val="B4006B"/>
      </a:accent4>
      <a:accent5>
        <a:srgbClr val="F47B20"/>
      </a:accent5>
      <a:accent6>
        <a:srgbClr val="7BC143"/>
      </a:accent6>
      <a:hlink>
        <a:srgbClr val="1F497D"/>
      </a:hlink>
      <a:folHlink>
        <a:srgbClr val="800080"/>
      </a:folHlink>
    </a:clrScheme>
    <a:fontScheme name="ESNstyle">
      <a:majorFont>
        <a:latin typeface="Cambr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_ESN_fullColour_green">
  <a:themeElements>
    <a:clrScheme name="Custom 1">
      <a:dk1>
        <a:srgbClr val="1C1C1C"/>
      </a:dk1>
      <a:lt1>
        <a:sysClr val="window" lastClr="FFFFFF"/>
      </a:lt1>
      <a:dk2>
        <a:srgbClr val="2E3192"/>
      </a:dk2>
      <a:lt2>
        <a:srgbClr val="EEECE1"/>
      </a:lt2>
      <a:accent1>
        <a:srgbClr val="00AEEF"/>
      </a:accent1>
      <a:accent2>
        <a:srgbClr val="0088B8"/>
      </a:accent2>
      <a:accent3>
        <a:srgbClr val="EC008C"/>
      </a:accent3>
      <a:accent4>
        <a:srgbClr val="B4006B"/>
      </a:accent4>
      <a:accent5>
        <a:srgbClr val="F47B20"/>
      </a:accent5>
      <a:accent6>
        <a:srgbClr val="7BC143"/>
      </a:accent6>
      <a:hlink>
        <a:srgbClr val="1F497D"/>
      </a:hlink>
      <a:folHlink>
        <a:srgbClr val="800080"/>
      </a:folHlink>
    </a:clrScheme>
    <a:fontScheme name="ESNstyle">
      <a:majorFont>
        <a:latin typeface="Cambr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SN_Presentation_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N_Presentation_Template" id="{8C2D9F8E-EEC1-C949-8216-691BB7C20A96}" vid="{B23C0CB7-ACA3-2242-BF67-4B5822C1CBAC}"/>
    </a:ext>
  </a:extLst>
</a:theme>
</file>

<file path=ppt/theme/theme4.xml><?xml version="1.0" encoding="utf-8"?>
<a:theme xmlns:a="http://schemas.openxmlformats.org/drawingml/2006/main" name="Cya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N_Presentation_Template" id="{8C2D9F8E-EEC1-C949-8216-691BB7C20A96}" vid="{58F95ED1-D381-E848-A43D-BA26F689261E}"/>
    </a:ext>
  </a:extLst>
</a:theme>
</file>

<file path=ppt/theme/theme5.xml><?xml version="1.0" encoding="utf-8"?>
<a:theme xmlns:a="http://schemas.openxmlformats.org/drawingml/2006/main" name="Gree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N_Presentation_Template" id="{8C2D9F8E-EEC1-C949-8216-691BB7C20A96}" vid="{FB38C7B7-4A96-CB48-A8A7-E4907D62DBEB}"/>
    </a:ext>
  </a:extLst>
</a:theme>
</file>

<file path=ppt/theme/theme6.xml><?xml version="1.0" encoding="utf-8"?>
<a:theme xmlns:a="http://schemas.openxmlformats.org/drawingml/2006/main" name="Magenta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N_Presentation_Template" id="{8C2D9F8E-EEC1-C949-8216-691BB7C20A96}" vid="{9543D352-9046-C340-82A0-24CCC21CD76B}"/>
    </a:ext>
  </a:extLst>
</a:theme>
</file>

<file path=ppt/theme/theme7.xml><?xml version="1.0" encoding="utf-8"?>
<a:theme xmlns:a="http://schemas.openxmlformats.org/drawingml/2006/main" name="Dark Blu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N_Presentation_Template" id="{8C2D9F8E-EEC1-C949-8216-691BB7C20A96}" vid="{058F1B41-6DD0-9E44-94A6-D0439E9A16B5}"/>
    </a:ext>
  </a:extLst>
</a:theme>
</file>

<file path=ppt/theme/theme8.xml><?xml version="1.0" encoding="utf-8"?>
<a:theme xmlns:a="http://schemas.openxmlformats.org/drawingml/2006/main" name="Orang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N_Presentation_Template" id="{8C2D9F8E-EEC1-C949-8216-691BB7C20A96}" vid="{655B86D7-9111-B54D-A816-8C0BA8D67E14}"/>
    </a:ext>
  </a:extLst>
</a:theme>
</file>

<file path=ppt/theme/theme9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2321</TotalTime>
  <Words>484</Words>
  <Application>Microsoft Macintosh PowerPoint</Application>
  <PresentationFormat>Présentation à l'écran (4:3)</PresentationFormat>
  <Paragraphs>138</Paragraphs>
  <Slides>15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18</vt:i4>
      </vt:variant>
      <vt:variant>
        <vt:lpstr>Titres des diapositives</vt:lpstr>
      </vt:variant>
      <vt:variant>
        <vt:i4>15</vt:i4>
      </vt:variant>
    </vt:vector>
  </HeadingPairs>
  <TitlesOfParts>
    <vt:vector size="41" baseType="lpstr">
      <vt:lpstr>Calibri</vt:lpstr>
      <vt:lpstr>Cambria</vt:lpstr>
      <vt:lpstr>Champagne &amp; Limousines</vt:lpstr>
      <vt:lpstr>Kelson Sans</vt:lpstr>
      <vt:lpstr>Lobster 1.4</vt:lpstr>
      <vt:lpstr>Times New Roman</vt:lpstr>
      <vt:lpstr>Titillium</vt:lpstr>
      <vt:lpstr>Arial</vt:lpstr>
      <vt:lpstr>5_Thème Office</vt:lpstr>
      <vt:lpstr>6_Thème Office</vt:lpstr>
      <vt:lpstr>ESN_Presentation_Template</vt:lpstr>
      <vt:lpstr>Cyan</vt:lpstr>
      <vt:lpstr>Green</vt:lpstr>
      <vt:lpstr>Magenta</vt:lpstr>
      <vt:lpstr>Dark Blue</vt:lpstr>
      <vt:lpstr>Orange</vt:lpstr>
      <vt:lpstr>1_Thème Office</vt:lpstr>
      <vt:lpstr>7_Thème Office</vt:lpstr>
      <vt:lpstr>2_Thème Office</vt:lpstr>
      <vt:lpstr>3_Thème Office</vt:lpstr>
      <vt:lpstr>4_Thème Office</vt:lpstr>
      <vt:lpstr>ESN_fullColour_pink</vt:lpstr>
      <vt:lpstr>ESN_fullColour_blue</vt:lpstr>
      <vt:lpstr>ESN_fullColour_orange</vt:lpstr>
      <vt:lpstr>ESN_fullColour_green</vt:lpstr>
      <vt:lpstr>1_ESN_fullColour_green</vt:lpstr>
      <vt:lpstr>Préparer sa rentrée</vt:lpstr>
      <vt:lpstr>Présentation PowerPoint</vt:lpstr>
      <vt:lpstr>Welcome week  &amp; Welcome Days</vt:lpstr>
      <vt:lpstr>Présentation PowerPoint</vt:lpstr>
      <vt:lpstr>Présentation PowerPoint</vt:lpstr>
      <vt:lpstr>La plateforme web Buddy System</vt:lpstr>
      <vt:lpstr>Pourquoi avoir créé cette plateforme?</vt:lpstr>
      <vt:lpstr>Présentation PowerPoint</vt:lpstr>
      <vt:lpstr>Présentation PowerPoint</vt:lpstr>
      <vt:lpstr>Présentation PowerPoint</vt:lpstr>
      <vt:lpstr>Statistiques du Buddy 1.0</vt:lpstr>
      <vt:lpstr>Présentation PowerPoint</vt:lpstr>
      <vt:lpstr>Cas pratique :  organiser sa rentrée !</vt:lpstr>
      <vt:lpstr>Cas pratiques</vt:lpstr>
      <vt:lpstr>Le projet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Modifications statutaires proposées par le Conseil d’Administration</dc:title>
  <dc:creator>Utilisateur de Microsoft Office</dc:creator>
  <cp:lastModifiedBy>Utilisateur de Microsoft Office</cp:lastModifiedBy>
  <cp:revision>27</cp:revision>
  <cp:lastPrinted>2016-02-26T06:20:25Z</cp:lastPrinted>
  <dcterms:created xsi:type="dcterms:W3CDTF">2016-05-23T17:15:43Z</dcterms:created>
  <dcterms:modified xsi:type="dcterms:W3CDTF">2016-06-12T15:48:57Z</dcterms:modified>
</cp:coreProperties>
</file>