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30"/>
  </p:notesMasterIdLst>
  <p:handoutMasterIdLst>
    <p:handoutMasterId r:id="rId31"/>
  </p:handoutMasterIdLst>
  <p:sldIdLst>
    <p:sldId id="256" r:id="rId7"/>
    <p:sldId id="271" r:id="rId8"/>
    <p:sldId id="277" r:id="rId9"/>
    <p:sldId id="278" r:id="rId10"/>
    <p:sldId id="258" r:id="rId11"/>
    <p:sldId id="257" r:id="rId12"/>
    <p:sldId id="261" r:id="rId13"/>
    <p:sldId id="262" r:id="rId14"/>
    <p:sldId id="279" r:id="rId15"/>
    <p:sldId id="280" r:id="rId16"/>
    <p:sldId id="263" r:id="rId17"/>
    <p:sldId id="265" r:id="rId18"/>
    <p:sldId id="264" r:id="rId19"/>
    <p:sldId id="266" r:id="rId20"/>
    <p:sldId id="267" r:id="rId21"/>
    <p:sldId id="268" r:id="rId22"/>
    <p:sldId id="269" r:id="rId23"/>
    <p:sldId id="272" r:id="rId24"/>
    <p:sldId id="273" r:id="rId25"/>
    <p:sldId id="274" r:id="rId26"/>
    <p:sldId id="275" r:id="rId27"/>
    <p:sldId id="276" r:id="rId28"/>
    <p:sldId id="270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Kelson Sans" panose="02000500000000000000" pitchFamily="50" charset="0"/>
      <p:regular r:id="rId36"/>
      <p:bold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C008C"/>
    <a:srgbClr val="F47B20"/>
    <a:srgbClr val="2E3192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72852" autoAdjust="0"/>
  </p:normalViewPr>
  <p:slideViewPr>
    <p:cSldViewPr snapToGrid="0">
      <p:cViewPr varScale="1">
        <p:scale>
          <a:sx n="63" d="100"/>
          <a:sy n="63" d="100"/>
        </p:scale>
        <p:origin x="18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1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42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4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7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92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3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3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40" y="1242876"/>
            <a:ext cx="3863938" cy="1679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 </a:t>
            </a:r>
            <a:r>
              <a:rPr lang="en-US" dirty="0"/>
              <a:t>Instagram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/</a:t>
            </a:r>
            <a:r>
              <a:rPr lang="cs-CZ" dirty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9.tif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6.tif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7.tif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1" cy="720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AEEF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80000"/>
            <a:ext cx="1656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www.esn.org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r@ixesn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nr@ixesn.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Bloc-notes</a:t>
            </a:r>
            <a:br>
              <a:rPr lang="en-US" dirty="0"/>
            </a:br>
            <a:r>
              <a:rPr lang="en-US" dirty="0"/>
              <a:t>International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Richard Greco</a:t>
            </a:r>
          </a:p>
          <a:p>
            <a:r>
              <a:rPr lang="en-US" dirty="0">
                <a:hlinkClick r:id="rId3"/>
              </a:rPr>
              <a:t>nr@ixesn.fr</a:t>
            </a:r>
            <a:endParaRPr lang="en-US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35BC8A4-1110-46A7-8EEC-57CE446C79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r="27865"/>
          <a:stretch>
            <a:fillRect/>
          </a:stretch>
        </p:blipFill>
        <p:spPr>
          <a:xfrm>
            <a:off x="0" y="0"/>
            <a:ext cx="4572000" cy="6858001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916A01D-C999-4192-BA4B-962A8D24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Erasmus Upgrade Meeting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EB0D042-C13D-4A6A-9B08-0D61DD8490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sz="2800" dirty="0"/>
              <a:t>Sira, chair du comité Recherche &amp; Education </a:t>
            </a:r>
            <a:br>
              <a:rPr lang="fr-FR" sz="2800" dirty="0"/>
            </a:br>
            <a:r>
              <a:rPr lang="fr-FR" sz="2800" dirty="0"/>
              <a:t>(</a:t>
            </a:r>
            <a:r>
              <a:rPr lang="fr-FR" sz="2800" dirty="0" err="1">
                <a:solidFill>
                  <a:srgbClr val="FFFF00"/>
                </a:solidFill>
              </a:rPr>
              <a:t>chair.education</a:t>
            </a:r>
            <a:br>
              <a:rPr lang="fr-FR" sz="2800" dirty="0">
                <a:solidFill>
                  <a:srgbClr val="FFFF00"/>
                </a:solidFill>
              </a:rPr>
            </a:br>
            <a:r>
              <a:rPr lang="fr-FR" sz="2800" dirty="0">
                <a:solidFill>
                  <a:srgbClr val="FFFF00"/>
                </a:solidFill>
              </a:rPr>
              <a:t>@ixesn.fr</a:t>
            </a:r>
            <a:r>
              <a:rPr lang="fr-FR" sz="2800" dirty="0"/>
              <a:t>)</a:t>
            </a:r>
          </a:p>
          <a:p>
            <a:r>
              <a:rPr lang="fr-FR" sz="2800" dirty="0"/>
              <a:t>20 pays partenaires</a:t>
            </a:r>
          </a:p>
          <a:p>
            <a:r>
              <a:rPr lang="fr-FR" sz="2800" dirty="0"/>
              <a:t>Création d’un </a:t>
            </a:r>
            <a:r>
              <a:rPr lang="fr-FR" sz="2800" dirty="0" err="1"/>
              <a:t>manifesto</a:t>
            </a:r>
            <a:endParaRPr lang="fr-FR" sz="2800" dirty="0"/>
          </a:p>
          <a:p>
            <a:r>
              <a:rPr lang="fr-FR" sz="2800" dirty="0"/>
              <a:t>Plan d’action national et local pour faciliter le plaidoyer</a:t>
            </a:r>
          </a:p>
          <a:p>
            <a:r>
              <a:rPr lang="fr-FR" sz="2800" dirty="0"/>
              <a:t>Plus d’infos bientôt dans vos boîtes mail ! </a:t>
            </a:r>
          </a:p>
          <a:p>
            <a:pPr marL="0" indent="0">
              <a:buNone/>
            </a:pP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07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EVENEMENTS PRINCIPAUX</a:t>
            </a:r>
            <a:br>
              <a:rPr lang="fr-FR" dirty="0"/>
            </a:br>
            <a:r>
              <a:rPr lang="fr-FR" dirty="0"/>
              <a:t>A VENIR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8F72026-D89B-4B3A-8DCE-6DF9EE406B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CND LAUSANNE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Lausanne (Suisse)</a:t>
            </a:r>
          </a:p>
          <a:p>
            <a:r>
              <a:rPr lang="en-US" dirty="0"/>
              <a:t>7 </a:t>
            </a:r>
            <a:r>
              <a:rPr lang="en-US" dirty="0" err="1"/>
              <a:t>déc</a:t>
            </a:r>
            <a:r>
              <a:rPr lang="en-US" dirty="0"/>
              <a:t>. – 10 </a:t>
            </a:r>
            <a:r>
              <a:rPr lang="en-US" dirty="0" err="1"/>
              <a:t>déc</a:t>
            </a:r>
            <a:r>
              <a:rPr lang="en-US" dirty="0"/>
              <a:t>.</a:t>
            </a:r>
          </a:p>
          <a:p>
            <a:r>
              <a:rPr lang="en-US" dirty="0"/>
              <a:t>~120 participants</a:t>
            </a:r>
          </a:p>
          <a:p>
            <a:r>
              <a:rPr lang="en-US" dirty="0"/>
              <a:t>105 CHF (~90€)</a:t>
            </a:r>
          </a:p>
          <a:p>
            <a:r>
              <a:rPr lang="en-US" dirty="0"/>
              <a:t>“</a:t>
            </a:r>
            <a:r>
              <a:rPr lang="en-US" dirty="0" err="1"/>
              <a:t>Parlement</a:t>
            </a:r>
            <a:r>
              <a:rPr lang="en-US" dirty="0"/>
              <a:t> </a:t>
            </a:r>
            <a:r>
              <a:rPr lang="en-US" dirty="0" err="1"/>
              <a:t>d’ESN</a:t>
            </a:r>
            <a:r>
              <a:rPr lang="en-US" dirty="0"/>
              <a:t>”</a:t>
            </a:r>
          </a:p>
          <a:p>
            <a:r>
              <a:rPr lang="en-US" dirty="0"/>
              <a:t>“La </a:t>
            </a:r>
            <a:r>
              <a:rPr lang="en-US" dirty="0" err="1"/>
              <a:t>voix</a:t>
            </a:r>
            <a:r>
              <a:rPr lang="en-US" dirty="0"/>
              <a:t> des </a:t>
            </a:r>
            <a:r>
              <a:rPr lang="en-US" dirty="0" err="1"/>
              <a:t>assos</a:t>
            </a:r>
            <a:r>
              <a:rPr lang="en-US" dirty="0"/>
              <a:t>”</a:t>
            </a:r>
          </a:p>
          <a:p>
            <a:r>
              <a:rPr lang="en-US" dirty="0"/>
              <a:t>Du </a:t>
            </a:r>
            <a:r>
              <a:rPr lang="en-US" dirty="0" err="1"/>
              <a:t>chocolat</a:t>
            </a:r>
            <a:endParaRPr lang="en-US" dirty="0"/>
          </a:p>
          <a:p>
            <a:r>
              <a:rPr lang="en-US" dirty="0"/>
              <a:t>De la fondue</a:t>
            </a:r>
          </a:p>
          <a:p>
            <a:r>
              <a:rPr lang="en-US" dirty="0"/>
              <a:t>Un accent à faire </a:t>
            </a:r>
            <a:r>
              <a:rPr lang="en-US" dirty="0" err="1"/>
              <a:t>fondre</a:t>
            </a:r>
            <a:r>
              <a:rPr lang="en-US" dirty="0"/>
              <a:t> (</a:t>
            </a: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mieux</a:t>
            </a:r>
            <a:r>
              <a:rPr lang="en-US" dirty="0"/>
              <a:t> pour la fondue)</a:t>
            </a:r>
          </a:p>
          <a:p>
            <a:r>
              <a:rPr lang="en-US" dirty="0"/>
              <a:t>Un bunker</a:t>
            </a:r>
          </a:p>
        </p:txBody>
      </p:sp>
    </p:spTree>
    <p:extLst>
      <p:ext uri="{BB962C8B-B14F-4D97-AF65-F5344CB8AC3E}">
        <p14:creationId xmlns:p14="http://schemas.microsoft.com/office/powerpoint/2010/main" val="18008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96AEE72C-29AC-44C2-BE4A-A34381706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613BEE-E556-48FA-8720-3405C995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AGM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Costa Brava (</a:t>
            </a:r>
            <a:r>
              <a:rPr lang="en-US" sz="2800" dirty="0" err="1"/>
              <a:t>Catalogne</a:t>
            </a:r>
            <a:r>
              <a:rPr lang="en-US" sz="2800" dirty="0"/>
              <a:t>)</a:t>
            </a:r>
          </a:p>
          <a:p>
            <a:r>
              <a:rPr lang="en-US" sz="2800" dirty="0"/>
              <a:t>15 au 18 mars 2018</a:t>
            </a:r>
          </a:p>
          <a:p>
            <a:r>
              <a:rPr lang="en-US" sz="2800" dirty="0"/>
              <a:t>Inscriptions : </a:t>
            </a:r>
            <a:r>
              <a:rPr lang="en-US" sz="2800" dirty="0" err="1"/>
              <a:t>décembre</a:t>
            </a:r>
            <a:endParaRPr lang="en-US" sz="2800" dirty="0"/>
          </a:p>
          <a:p>
            <a:r>
              <a:rPr lang="en-US" sz="2800" dirty="0"/>
              <a:t>200 euros</a:t>
            </a:r>
          </a:p>
          <a:p>
            <a:r>
              <a:rPr lang="en-US" sz="2800" dirty="0"/>
              <a:t>700 participants </a:t>
            </a:r>
          </a:p>
          <a:p>
            <a:r>
              <a:rPr lang="en-US" sz="2800" dirty="0"/>
              <a:t>1 place par </a:t>
            </a:r>
            <a:r>
              <a:rPr lang="en-US" sz="2800" dirty="0" err="1"/>
              <a:t>asso</a:t>
            </a:r>
            <a:endParaRPr lang="en-US" sz="2800" dirty="0"/>
          </a:p>
          <a:p>
            <a:r>
              <a:rPr lang="en-US" sz="2800" dirty="0"/>
              <a:t>Votes : </a:t>
            </a:r>
            <a:r>
              <a:rPr lang="en-US" sz="2800" dirty="0" err="1"/>
              <a:t>statuts</a:t>
            </a:r>
            <a:r>
              <a:rPr lang="en-US" sz="2800" dirty="0"/>
              <a:t>, </a:t>
            </a:r>
            <a:r>
              <a:rPr lang="en-US" sz="2800" dirty="0" err="1"/>
              <a:t>règlement</a:t>
            </a:r>
            <a:r>
              <a:rPr lang="en-US" sz="2800" dirty="0"/>
              <a:t> </a:t>
            </a:r>
            <a:r>
              <a:rPr lang="en-US" sz="2800" dirty="0" err="1"/>
              <a:t>intérieur</a:t>
            </a:r>
            <a:r>
              <a:rPr lang="en-US" sz="2800" dirty="0"/>
              <a:t>, bureau international, etc.</a:t>
            </a:r>
          </a:p>
          <a:p>
            <a:r>
              <a:rPr lang="en-US" sz="2800" dirty="0"/>
              <a:t>Rencontres et </a:t>
            </a:r>
            <a:r>
              <a:rPr lang="en-US" sz="2800" dirty="0" err="1"/>
              <a:t>échanges</a:t>
            </a:r>
            <a:r>
              <a:rPr lang="en-US" sz="2800" dirty="0"/>
              <a:t> de </a:t>
            </a:r>
            <a:r>
              <a:rPr lang="en-US" sz="2800" dirty="0" err="1"/>
              <a:t>bonnes</a:t>
            </a:r>
            <a:r>
              <a:rPr lang="en-US" sz="2800" dirty="0"/>
              <a:t> </a:t>
            </a:r>
            <a:r>
              <a:rPr lang="en-US" sz="2800" dirty="0" err="1"/>
              <a:t>pratiques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2EEECD3-5A1D-4217-85B1-14C8464D3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8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LES COMITÉS INTERNATIONAUX RECRUTENT !</a:t>
            </a:r>
          </a:p>
        </p:txBody>
      </p:sp>
    </p:spTree>
    <p:extLst>
      <p:ext uri="{BB962C8B-B14F-4D97-AF65-F5344CB8AC3E}">
        <p14:creationId xmlns:p14="http://schemas.microsoft.com/office/powerpoint/2010/main" val="23664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9FBE8A-828D-4C10-A18F-A479E3050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09" y="4093157"/>
            <a:ext cx="1341120" cy="11315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FB47C8-F412-409B-B0CB-B6C1FA9A7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08" y="1318154"/>
            <a:ext cx="2423160" cy="11572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6D5D25-0859-485D-94C8-50ACA8649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66" y="1466755"/>
            <a:ext cx="2076035" cy="8600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C6C023-FDEA-4E05-8B78-42D3A6057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28" y="3977428"/>
            <a:ext cx="919693" cy="12713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8CD101-6034-4BDD-8894-59184C52B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47" y="3882616"/>
            <a:ext cx="1247299" cy="124729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962944A-9249-401E-945E-3CC7BE350BED}"/>
              </a:ext>
            </a:extLst>
          </p:cNvPr>
          <p:cNvSpPr txBox="1"/>
          <p:nvPr/>
        </p:nvSpPr>
        <p:spPr>
          <a:xfrm>
            <a:off x="1514430" y="2533960"/>
            <a:ext cx="2423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Plaidoyer et développement de compétences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7985292-F5D2-4429-ABC7-17A07D6CB7FA}"/>
              </a:ext>
            </a:extLst>
          </p:cNvPr>
          <p:cNvSpPr txBox="1"/>
          <p:nvPr/>
        </p:nvSpPr>
        <p:spPr>
          <a:xfrm>
            <a:off x="5239908" y="2570165"/>
            <a:ext cx="242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Finances et Audit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120D0BB-0398-4F32-BBC1-C378C851CB7D}"/>
              </a:ext>
            </a:extLst>
          </p:cNvPr>
          <p:cNvSpPr txBox="1"/>
          <p:nvPr/>
        </p:nvSpPr>
        <p:spPr>
          <a:xfrm>
            <a:off x="6451115" y="5431860"/>
            <a:ext cx="242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et visibilité d’ESN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D5A512-995D-4EBE-80B2-7A8ABCCC2818}"/>
              </a:ext>
            </a:extLst>
          </p:cNvPr>
          <p:cNvSpPr txBox="1"/>
          <p:nvPr/>
        </p:nvSpPr>
        <p:spPr>
          <a:xfrm>
            <a:off x="762321" y="5431860"/>
            <a:ext cx="242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Services informatiques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DDBB7D6-CC92-4B7E-A459-577ABC636EF1}"/>
              </a:ext>
            </a:extLst>
          </p:cNvPr>
          <p:cNvSpPr txBox="1"/>
          <p:nvPr/>
        </p:nvSpPr>
        <p:spPr>
          <a:xfrm>
            <a:off x="3531845" y="5431860"/>
            <a:ext cx="242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Animation de réseau et analyses</a:t>
            </a:r>
          </a:p>
        </p:txBody>
      </p:sp>
    </p:spTree>
    <p:extLst>
      <p:ext uri="{BB962C8B-B14F-4D97-AF65-F5344CB8AC3E}">
        <p14:creationId xmlns:p14="http://schemas.microsoft.com/office/powerpoint/2010/main" val="17681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CONDITIONS POUR CANDIDATER	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B2122A-F368-4A29-AFC9-5F953BCD5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423160"/>
            <a:ext cx="7886700" cy="4104640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Newbie</a:t>
            </a:r>
            <a:r>
              <a:rPr lang="fr-FR" dirty="0"/>
              <a:t> comme ancien ! </a:t>
            </a:r>
          </a:p>
          <a:p>
            <a:r>
              <a:rPr lang="fr-FR" dirty="0"/>
              <a:t>Intérêt pour l’international </a:t>
            </a:r>
          </a:p>
          <a:p>
            <a:r>
              <a:rPr lang="fr-FR" dirty="0"/>
              <a:t>Deadline : </a:t>
            </a:r>
            <a:r>
              <a:rPr lang="fr-FR" dirty="0">
                <a:solidFill>
                  <a:srgbClr val="FFFF00"/>
                </a:solidFill>
              </a:rPr>
              <a:t>12 novembre 2017</a:t>
            </a:r>
          </a:p>
          <a:p>
            <a:r>
              <a:rPr lang="fr-FR" dirty="0"/>
              <a:t>CV « ESN » et lettre de motivation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Pour plus d’infos, n’hésitez pas à me contacter ! </a:t>
            </a:r>
          </a:p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nr@ixesn.fr</a:t>
            </a:r>
          </a:p>
        </p:txBody>
      </p:sp>
    </p:spTree>
    <p:extLst>
      <p:ext uri="{BB962C8B-B14F-4D97-AF65-F5344CB8AC3E}">
        <p14:creationId xmlns:p14="http://schemas.microsoft.com/office/powerpoint/2010/main" val="4476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 ÉLÉCTIONS DES FRENCHIES A L’INTERNATIONAL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BCECC249-4C92-462E-A233-D4A540CD5E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r="6655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1D4229F-7A35-4562-ACD8-611CDC58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FELICITATIONS A… THOMAS JOLY !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A63F71-EEEC-4F75-B8E1-138A5F5070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000" dirty="0"/>
              <a:t>Ancien bénévole de : ESN Tours , ESN Strasbourg &amp; ESN Toulouse</a:t>
            </a:r>
          </a:p>
          <a:p>
            <a:r>
              <a:rPr lang="fr-FR" sz="3000" dirty="0"/>
              <a:t>Ancien VP France</a:t>
            </a:r>
          </a:p>
          <a:p>
            <a:r>
              <a:rPr lang="fr-FR" sz="3000" dirty="0"/>
              <a:t>Coordinateur des bureaux nationaux</a:t>
            </a:r>
          </a:p>
          <a:p>
            <a:r>
              <a:rPr lang="fr-FR" sz="3000" dirty="0"/>
              <a:t>Aide : développement des bureaux nationaux, échanges de bonnes pratiques, outillage des pays</a:t>
            </a:r>
            <a:endParaRPr lang="fr-FR" sz="2800" dirty="0"/>
          </a:p>
          <a:p>
            <a:endParaRPr lang="fr-FR" sz="28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7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7C89100-C981-4205-A868-C978758469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92FDB85F-9495-47A4-BCA8-E0E89DF8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05064"/>
            <a:ext cx="3990058" cy="118859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FELICITATIONS A… MIDO !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0A10C94-D5E5-48DE-B0CA-BEDDE7C098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704379"/>
            <a:ext cx="3990058" cy="4957867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Ancien président – ESN </a:t>
            </a:r>
            <a:r>
              <a:rPr lang="fr-FR" dirty="0" err="1"/>
              <a:t>eROUENsmus</a:t>
            </a:r>
            <a:endParaRPr lang="fr-FR" dirty="0"/>
          </a:p>
          <a:p>
            <a:r>
              <a:rPr lang="fr-FR" dirty="0"/>
              <a:t>Élu Communication </a:t>
            </a:r>
            <a:r>
              <a:rPr lang="fr-FR" dirty="0" err="1"/>
              <a:t>Officer</a:t>
            </a:r>
            <a:r>
              <a:rPr lang="fr-FR" dirty="0"/>
              <a:t> des IEG</a:t>
            </a:r>
          </a:p>
          <a:p>
            <a:r>
              <a:rPr lang="fr-FR" dirty="0"/>
              <a:t>International Erasmus Games : événement annuel sportif pour les </a:t>
            </a:r>
            <a:r>
              <a:rPr lang="fr-FR" dirty="0" err="1"/>
              <a:t>EIs</a:t>
            </a:r>
            <a:r>
              <a:rPr lang="fr-FR" dirty="0"/>
              <a:t> en Europe</a:t>
            </a:r>
          </a:p>
          <a:p>
            <a:r>
              <a:rPr lang="fr-FR" dirty="0"/>
              <a:t>Plus de 20 pays participants</a:t>
            </a:r>
          </a:p>
          <a:p>
            <a:r>
              <a:rPr lang="fr-FR" dirty="0"/>
              <a:t>Prochaine édition : Nis 2018 (Serbie)</a:t>
            </a:r>
          </a:p>
          <a:p>
            <a:r>
              <a:rPr lang="fr-FR" dirty="0"/>
              <a:t>Candidat 2019 : ESN Paris !</a:t>
            </a:r>
          </a:p>
        </p:txBody>
      </p:sp>
    </p:spTree>
    <p:extLst>
      <p:ext uri="{BB962C8B-B14F-4D97-AF65-F5344CB8AC3E}">
        <p14:creationId xmlns:p14="http://schemas.microsoft.com/office/powerpoint/2010/main" val="3622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9595D75-66C8-4288-8F0C-6D73102C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ESN REVIEW</a:t>
            </a:r>
          </a:p>
        </p:txBody>
      </p:sp>
    </p:spTree>
    <p:extLst>
      <p:ext uri="{BB962C8B-B14F-4D97-AF65-F5344CB8AC3E}">
        <p14:creationId xmlns:p14="http://schemas.microsoft.com/office/powerpoint/2010/main" val="41076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6D47190-222D-4341-A33B-668C1C8A9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6. SECTION QUESTIONNAIRE</a:t>
            </a:r>
            <a:br>
              <a:rPr lang="fr-FR" dirty="0"/>
            </a:br>
            <a:r>
              <a:rPr lang="fr-F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332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8735903-CFBB-47DE-B3A1-52E659E9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?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4BAF1C-7769-410F-947B-0D2F4BBB5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148148"/>
            <a:ext cx="7886700" cy="4562532"/>
          </a:xfrm>
        </p:spPr>
        <p:txBody>
          <a:bodyPr>
            <a:normAutofit/>
          </a:bodyPr>
          <a:lstStyle/>
          <a:p>
            <a:r>
              <a:rPr lang="fr-FR" sz="3600" dirty="0"/>
              <a:t>Mieux connaître les associations</a:t>
            </a:r>
          </a:p>
          <a:p>
            <a:r>
              <a:rPr lang="fr-FR" sz="3600" dirty="0"/>
              <a:t>Analyses : toutes les données</a:t>
            </a:r>
          </a:p>
          <a:p>
            <a:r>
              <a:rPr lang="fr-FR" sz="3600" dirty="0"/>
              <a:t>Mise en place de formations</a:t>
            </a:r>
          </a:p>
          <a:p>
            <a:r>
              <a:rPr lang="fr-FR" sz="3600" dirty="0"/>
              <a:t>Développement d’outils</a:t>
            </a:r>
          </a:p>
          <a:p>
            <a:r>
              <a:rPr lang="fr-FR" sz="3600" dirty="0"/>
              <a:t>Car c’est </a:t>
            </a:r>
            <a:r>
              <a:rPr lang="fr-FR" sz="3600" u="sng" dirty="0"/>
              <a:t>OBLIGATOIRE</a:t>
            </a:r>
            <a:r>
              <a:rPr lang="fr-FR" sz="3600" dirty="0"/>
              <a:t> sous peine d’exclusion du réseau !</a:t>
            </a:r>
          </a:p>
        </p:txBody>
      </p:sp>
    </p:spTree>
    <p:extLst>
      <p:ext uri="{BB962C8B-B14F-4D97-AF65-F5344CB8AC3E}">
        <p14:creationId xmlns:p14="http://schemas.microsoft.com/office/powerpoint/2010/main" val="26488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B75815F4-E1F3-448F-B0D6-C50403030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r="10356"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A2D035-8EA8-4EB5-BF46-5810F4D6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OVERVIEW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AE1AE02-4076-4EF8-A3DD-D88E31468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5/36 : Valence, Compiègne, Amiens, Bordeaux, Sceaux</a:t>
            </a:r>
          </a:p>
          <a:p>
            <a:r>
              <a:rPr lang="fr-FR" sz="2800" dirty="0"/>
              <a:t>16 associations n’ont PAS COMMENCÉ le questionnaire !</a:t>
            </a:r>
          </a:p>
          <a:p>
            <a:r>
              <a:rPr lang="fr-FR" sz="2800" dirty="0">
                <a:solidFill>
                  <a:srgbClr val="FFFF00"/>
                </a:solidFill>
              </a:rPr>
              <a:t>DEADLINE LE 31 OCTOBRE !</a:t>
            </a:r>
            <a:br>
              <a:rPr lang="fr-FR" sz="2800" dirty="0"/>
            </a:br>
            <a:r>
              <a:rPr lang="fr-FR" sz="2800" dirty="0"/>
              <a:t>AU MOINDRE SOUCI CONTACTEZ-MOI DE TOUTE URGENCE </a:t>
            </a:r>
          </a:p>
        </p:txBody>
      </p:sp>
    </p:spTree>
    <p:extLst>
      <p:ext uri="{BB962C8B-B14F-4D97-AF65-F5344CB8AC3E}">
        <p14:creationId xmlns:p14="http://schemas.microsoft.com/office/powerpoint/2010/main" val="25696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098AD0E-7FA4-4990-872B-7BAFBBBA23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4220" y="5591391"/>
            <a:ext cx="3928920" cy="509415"/>
          </a:xfrm>
        </p:spPr>
        <p:txBody>
          <a:bodyPr/>
          <a:lstStyle/>
          <a:p>
            <a:r>
              <a:rPr lang="fr-FR" dirty="0"/>
              <a:t>/</a:t>
            </a:r>
            <a:r>
              <a:rPr lang="fr-FR" dirty="0" err="1"/>
              <a:t>rchgr</a:t>
            </a:r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nr@ixesn.fr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Représentant</a:t>
            </a:r>
            <a:r>
              <a:rPr lang="en-US" dirty="0"/>
              <a:t> National | ESN France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E24036B-EAAB-4DBA-A728-6E036F81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ESN REVIEW		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6662CA-213C-4D0C-A395-DE96F946C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Quoi ? -&gt; Changements importants dans le réseau (structure, gouvernance, identité visuelle, finances, etc.).</a:t>
            </a:r>
          </a:p>
          <a:p>
            <a:r>
              <a:rPr lang="fr-FR" dirty="0"/>
              <a:t>Quand ? -&gt; AGM Costa Brava (vote des assos locales pour les amendements)</a:t>
            </a:r>
          </a:p>
          <a:p>
            <a:r>
              <a:rPr lang="fr-FR" dirty="0"/>
              <a:t>Consultation des assos : plateformes régionales, CND, </a:t>
            </a:r>
            <a:r>
              <a:rPr lang="fr-FR" dirty="0" err="1"/>
              <a:t>NPs</a:t>
            </a:r>
            <a:r>
              <a:rPr lang="fr-FR" dirty="0"/>
              <a:t>, questionnaires</a:t>
            </a:r>
          </a:p>
          <a:p>
            <a:r>
              <a:rPr lang="fr-FR" dirty="0"/>
              <a:t>Plus d’infos &amp; formations prochainement !</a:t>
            </a:r>
          </a:p>
        </p:txBody>
      </p:sp>
    </p:spTree>
    <p:extLst>
      <p:ext uri="{BB962C8B-B14F-4D97-AF65-F5344CB8AC3E}">
        <p14:creationId xmlns:p14="http://schemas.microsoft.com/office/powerpoint/2010/main" val="39658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40A37B-7191-43AE-9390-55CF284A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" y="3079308"/>
            <a:ext cx="7886700" cy="721123"/>
          </a:xfrm>
        </p:spPr>
        <p:txBody>
          <a:bodyPr>
            <a:normAutofit/>
          </a:bodyPr>
          <a:lstStyle/>
          <a:p>
            <a:r>
              <a:rPr lang="fr-FR" dirty="0"/>
              <a:t>2. MEETINGS INTERNATIONAUX</a:t>
            </a:r>
          </a:p>
        </p:txBody>
      </p:sp>
    </p:spTree>
    <p:extLst>
      <p:ext uri="{BB962C8B-B14F-4D97-AF65-F5344CB8AC3E}">
        <p14:creationId xmlns:p14="http://schemas.microsoft.com/office/powerpoint/2010/main" val="24154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93562"/>
            <a:ext cx="3971925" cy="118903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SWEP MILANO	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4ACFFB-AC48-4445-AB45-F0DB9BF2C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9465" y="1095476"/>
            <a:ext cx="9001057" cy="185725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30 représentants				Délégation exemplaire</a:t>
            </a:r>
            <a:br>
              <a:rPr lang="fr-FR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r-FR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fr-FR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Formations de gestion associative 		ESN </a:t>
            </a:r>
            <a:r>
              <a:rPr lang="fr-FR" sz="2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  <a:endParaRPr lang="fr-FR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fr-FR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fr-FR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Porto : SWEP 2018				Merci à tous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CFA5E3-1BA7-40D6-9115-87B28DDC6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2" y="3148314"/>
            <a:ext cx="6894664" cy="3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2025A07F-D7AD-41F7-A0CB-CFDE92A61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CNR AVEIRO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82E10D-CA5F-4CE3-B948-5233747F62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sz="2800" dirty="0"/>
              <a:t>Richard, NR (</a:t>
            </a:r>
            <a:r>
              <a:rPr lang="fr-FR" sz="2800" dirty="0">
                <a:solidFill>
                  <a:srgbClr val="FFFF00"/>
                </a:solidFill>
              </a:rPr>
              <a:t>nr@ixesn.fr</a:t>
            </a:r>
            <a:r>
              <a:rPr lang="fr-FR" sz="2800" dirty="0"/>
              <a:t>)	</a:t>
            </a:r>
          </a:p>
          <a:p>
            <a:r>
              <a:rPr lang="fr-FR" sz="2800" dirty="0"/>
              <a:t>+90 participants</a:t>
            </a:r>
          </a:p>
          <a:p>
            <a:r>
              <a:rPr lang="fr-FR" sz="2800" dirty="0"/>
              <a:t>Mon faux anniversaire surprise </a:t>
            </a:r>
          </a:p>
          <a:p>
            <a:r>
              <a:rPr lang="fr-FR" sz="2800" dirty="0"/>
              <a:t>Réflexions sur l’ESN </a:t>
            </a:r>
            <a:r>
              <a:rPr lang="fr-FR" sz="2800" dirty="0" err="1"/>
              <a:t>review</a:t>
            </a:r>
            <a:r>
              <a:rPr lang="fr-FR" sz="2800" dirty="0"/>
              <a:t> et les projets du réseau (tous niveaux)</a:t>
            </a:r>
          </a:p>
          <a:p>
            <a:r>
              <a:rPr lang="fr-FR" sz="2800" dirty="0"/>
              <a:t>Échanges avec 4 réseaux : Scouts, JADE, BEST, AIESEC</a:t>
            </a:r>
          </a:p>
          <a:p>
            <a:r>
              <a:rPr lang="fr-FR" sz="2800" dirty="0"/>
              <a:t>Updates du bureau international</a:t>
            </a:r>
          </a:p>
          <a:p>
            <a:r>
              <a:rPr lang="fr-FR" sz="2800" dirty="0"/>
              <a:t>Compte rendu : bientôt dans vos boites mail ! </a:t>
            </a:r>
          </a:p>
        </p:txBody>
      </p:sp>
    </p:spTree>
    <p:extLst>
      <p:ext uri="{BB962C8B-B14F-4D97-AF65-F5344CB8AC3E}">
        <p14:creationId xmlns:p14="http://schemas.microsoft.com/office/powerpoint/2010/main" val="4830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A66C7B36-CB30-4065-B72B-0E7B63543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COMMUNICATION SUMMIT – BRUXELLES	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1208662-41E2-4177-A102-2C6F91E65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691775"/>
            <a:ext cx="3990058" cy="5029200"/>
          </a:xfrm>
        </p:spPr>
        <p:txBody>
          <a:bodyPr>
            <a:normAutofit/>
          </a:bodyPr>
          <a:lstStyle/>
          <a:p>
            <a:r>
              <a:rPr lang="fr-FR" sz="2600" dirty="0"/>
              <a:t>Ingrid, VP </a:t>
            </a:r>
            <a:r>
              <a:rPr lang="fr-FR" sz="2600" dirty="0" err="1"/>
              <a:t>Comm</a:t>
            </a:r>
            <a:r>
              <a:rPr lang="fr-FR" sz="2600" dirty="0"/>
              <a:t>. (</a:t>
            </a:r>
            <a:r>
              <a:rPr lang="fr-FR" sz="2600" dirty="0">
                <a:solidFill>
                  <a:srgbClr val="FFFF00"/>
                </a:solidFill>
              </a:rPr>
              <a:t>communication</a:t>
            </a:r>
            <a:br>
              <a:rPr lang="fr-FR" sz="2600" dirty="0">
                <a:solidFill>
                  <a:srgbClr val="FFFF00"/>
                </a:solidFill>
              </a:rPr>
            </a:br>
            <a:r>
              <a:rPr lang="fr-FR" sz="2600" dirty="0">
                <a:solidFill>
                  <a:srgbClr val="FFFF00"/>
                </a:solidFill>
              </a:rPr>
              <a:t>@ixesn.fr</a:t>
            </a:r>
            <a:r>
              <a:rPr lang="fr-FR" sz="2600" dirty="0"/>
              <a:t>)	</a:t>
            </a:r>
          </a:p>
          <a:p>
            <a:r>
              <a:rPr lang="fr-FR" sz="2600" dirty="0"/>
              <a:t>35 participants</a:t>
            </a:r>
          </a:p>
          <a:p>
            <a:r>
              <a:rPr lang="fr-FR" sz="2600" dirty="0"/>
              <a:t>Formations, échanges de bonnes pratiques</a:t>
            </a:r>
          </a:p>
          <a:p>
            <a:r>
              <a:rPr lang="fr-FR" sz="2600" dirty="0"/>
              <a:t>Entraide et coopération entre pays </a:t>
            </a:r>
          </a:p>
          <a:p>
            <a:r>
              <a:rPr lang="fr-FR" sz="2600" dirty="0"/>
              <a:t>Base de données des gadgets  dans le réseau</a:t>
            </a:r>
          </a:p>
          <a:p>
            <a:pPr marL="0" indent="0">
              <a:buNone/>
            </a:pPr>
            <a:endParaRPr lang="fr-FR" sz="30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06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CC1D01A-B733-413F-9B09-777C8D5827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r="2778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dirty="0"/>
              <a:t>00110010101 </a:t>
            </a:r>
            <a:br>
              <a:rPr lang="fr-FR" sz="3200" dirty="0"/>
            </a:br>
            <a:r>
              <a:rPr lang="fr-FR" sz="3200" dirty="0"/>
              <a:t>(IT Meeting)</a:t>
            </a:r>
            <a:br>
              <a:rPr lang="fr-FR" sz="3200" dirty="0"/>
            </a:br>
            <a:r>
              <a:rPr lang="fr-FR" sz="3200" dirty="0"/>
              <a:t>Bruxelles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11696" y="1747157"/>
            <a:ext cx="3972303" cy="47779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Mica, WPA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rgbClr val="FFFF00"/>
                </a:solidFill>
              </a:rPr>
              <a:t>wpa@ixesn.fr</a:t>
            </a:r>
            <a:r>
              <a:rPr lang="en-US" dirty="0"/>
              <a:t>)</a:t>
            </a:r>
          </a:p>
          <a:p>
            <a:r>
              <a:rPr lang="en-US" dirty="0"/>
              <a:t>25 participants</a:t>
            </a:r>
          </a:p>
          <a:p>
            <a:r>
              <a:rPr lang="en-US" dirty="0" err="1"/>
              <a:t>Refonte</a:t>
            </a:r>
            <a:r>
              <a:rPr lang="en-US" dirty="0"/>
              <a:t> du Galaxy</a:t>
            </a:r>
          </a:p>
          <a:p>
            <a:r>
              <a:rPr lang="en-US" dirty="0" err="1"/>
              <a:t>Refonte</a:t>
            </a:r>
            <a:r>
              <a:rPr lang="en-US" dirty="0"/>
              <a:t> du Satellite</a:t>
            </a:r>
          </a:p>
          <a:p>
            <a:r>
              <a:rPr lang="en-US" dirty="0"/>
              <a:t>Plate-</a:t>
            </a:r>
            <a:r>
              <a:rPr lang="en-US" dirty="0" err="1"/>
              <a:t>forme</a:t>
            </a:r>
            <a:r>
              <a:rPr lang="en-US" dirty="0"/>
              <a:t> de </a:t>
            </a:r>
            <a:r>
              <a:rPr lang="en-US" dirty="0" err="1"/>
              <a:t>partage</a:t>
            </a:r>
            <a:r>
              <a:rPr lang="en-US" dirty="0"/>
              <a:t> </a:t>
            </a:r>
            <a:r>
              <a:rPr lang="en-US" dirty="0" err="1"/>
              <a:t>d’outils</a:t>
            </a:r>
            <a:r>
              <a:rPr lang="en-US" dirty="0"/>
              <a:t> pour les pays et les </a:t>
            </a:r>
            <a:r>
              <a:rPr lang="en-US" dirty="0" err="1"/>
              <a:t>assos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EA9F519-C316-44CB-87D7-F627C8DB01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r="27700"/>
          <a:stretch>
            <a:fillRect/>
          </a:stretch>
        </p:blipFill>
        <p:spPr/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84FD497A-B3E4-4391-BE5B-676D6449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Business and Finance </a:t>
            </a:r>
            <a:r>
              <a:rPr lang="fr-FR" sz="3200" dirty="0" err="1"/>
              <a:t>Conference</a:t>
            </a:r>
            <a:endParaRPr lang="fr-FR" sz="3200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0F34D15-9DF6-4022-A02E-28CF02E624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Aurèle, Trésorière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>
                <a:solidFill>
                  <a:srgbClr val="FFFF00"/>
                </a:solidFill>
              </a:rPr>
              <a:t>tresorier@ixesn.fr</a:t>
            </a:r>
            <a:r>
              <a:rPr lang="fr-FR" dirty="0"/>
              <a:t>)</a:t>
            </a:r>
          </a:p>
          <a:p>
            <a:r>
              <a:rPr lang="fr-FR" dirty="0"/>
              <a:t>~20 participants</a:t>
            </a:r>
          </a:p>
          <a:p>
            <a:r>
              <a:rPr lang="fr-FR" dirty="0"/>
              <a:t>Discussions sur l’</a:t>
            </a:r>
            <a:r>
              <a:rPr lang="fr-FR" dirty="0" err="1"/>
              <a:t>ESNcard</a:t>
            </a:r>
            <a:r>
              <a:rPr lang="fr-FR" dirty="0"/>
              <a:t> </a:t>
            </a:r>
          </a:p>
          <a:p>
            <a:r>
              <a:rPr lang="fr-FR" dirty="0"/>
              <a:t>Discussions sur la situation financière d’ESN International</a:t>
            </a:r>
          </a:p>
          <a:p>
            <a:r>
              <a:rPr lang="fr-FR" dirty="0"/>
              <a:t>Formations et échanges de bonnes pratiques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1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CB01B204-948F-4918-91F4-7EF9D682ED3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D6C6DAC3-54ED-4E0B-BEDD-D2665E8BD70B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AFD2480A-3A8F-4CEC-8BC1-72E497492305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C2A14CC0-5160-46DC-B54E-BF746369D52A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D3FC23A4-BEE3-4D27-95C9-3483EBBD5C79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637C9791-B02B-45FA-9BDE-1DED63524C6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ESN Presentation Template 4-3</Template>
  <TotalTime>1068</TotalTime>
  <Words>430</Words>
  <Application>Microsoft Office PowerPoint</Application>
  <PresentationFormat>Affichage à l'écran (4:3)</PresentationFormat>
  <Paragraphs>122</Paragraphs>
  <Slides>23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Kelson Sans</vt:lpstr>
      <vt:lpstr>Lato</vt:lpstr>
      <vt:lpstr>Full colours</vt:lpstr>
      <vt:lpstr>Cyan</vt:lpstr>
      <vt:lpstr>Green</vt:lpstr>
      <vt:lpstr>Magenta</vt:lpstr>
      <vt:lpstr>Dark Blue</vt:lpstr>
      <vt:lpstr>Orange</vt:lpstr>
      <vt:lpstr>Bloc-notes International</vt:lpstr>
      <vt:lpstr>1. ESN REVIEW</vt:lpstr>
      <vt:lpstr>ESN REVIEW  </vt:lpstr>
      <vt:lpstr>2. MEETINGS INTERNATIONAUX</vt:lpstr>
      <vt:lpstr>SWEP MILANO </vt:lpstr>
      <vt:lpstr>CNR AVEIRO</vt:lpstr>
      <vt:lpstr>COMMUNICATION SUMMIT – BRUXELLES </vt:lpstr>
      <vt:lpstr>00110010101  (IT Meeting) Bruxelles</vt:lpstr>
      <vt:lpstr>Business and Finance Conference</vt:lpstr>
      <vt:lpstr>Erasmus Upgrade Meeting</vt:lpstr>
      <vt:lpstr>3. EVENEMENTS PRINCIPAUX A VENIR</vt:lpstr>
      <vt:lpstr>CND LAUSANNE</vt:lpstr>
      <vt:lpstr>AGM 2018</vt:lpstr>
      <vt:lpstr>4. LES COMITÉS INTERNATIONAUX RECRUTENT !</vt:lpstr>
      <vt:lpstr>Présentation PowerPoint</vt:lpstr>
      <vt:lpstr>CONDITIONS POUR CANDIDATER </vt:lpstr>
      <vt:lpstr>5. ÉLÉCTIONS DES FRENCHIES A L’INTERNATIONAL</vt:lpstr>
      <vt:lpstr>FELICITATIONS A… THOMAS JOLY !</vt:lpstr>
      <vt:lpstr>FELICITATIONS A… MIDO !</vt:lpstr>
      <vt:lpstr>6. SECTION QUESTIONNAIRE 2018</vt:lpstr>
      <vt:lpstr>POURQUOI ? </vt:lpstr>
      <vt:lpstr>OVERVIEW</vt:lpstr>
      <vt:lpstr>nr@ixesn.fr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Bloc-notes International</dc:title>
  <dc:creator>GRECO Richard</dc:creator>
  <cp:lastModifiedBy>GRECO Richard</cp:lastModifiedBy>
  <cp:revision>27</cp:revision>
  <dcterms:created xsi:type="dcterms:W3CDTF">2017-10-17T20:27:38Z</dcterms:created>
  <dcterms:modified xsi:type="dcterms:W3CDTF">2017-10-21T21:45:30Z</dcterms:modified>
</cp:coreProperties>
</file>