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0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2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3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4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5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6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7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62" r:id="rId2"/>
    <p:sldMasterId id="2147483794" r:id="rId3"/>
    <p:sldMasterId id="2147483799" r:id="rId4"/>
    <p:sldMasterId id="2147483804" r:id="rId5"/>
    <p:sldMasterId id="2147483809" r:id="rId6"/>
    <p:sldMasterId id="2147483814" r:id="rId7"/>
    <p:sldMasterId id="2147483820" r:id="rId8"/>
    <p:sldMasterId id="2147483673" r:id="rId9"/>
    <p:sldMasterId id="2147483781" r:id="rId10"/>
    <p:sldMasterId id="2147483686" r:id="rId11"/>
    <p:sldMasterId id="2147483699" r:id="rId12"/>
    <p:sldMasterId id="2147483712" r:id="rId13"/>
    <p:sldMasterId id="2147483738" r:id="rId14"/>
    <p:sldMasterId id="2147483744" r:id="rId15"/>
    <p:sldMasterId id="2147483750" r:id="rId16"/>
    <p:sldMasterId id="2147483756" r:id="rId17"/>
    <p:sldMasterId id="2147483775" r:id="rId18"/>
  </p:sldMasterIdLst>
  <p:notesMasterIdLst>
    <p:notesMasterId r:id="rId30"/>
  </p:notesMasterIdLst>
  <p:sldIdLst>
    <p:sldId id="293" r:id="rId19"/>
    <p:sldId id="309" r:id="rId20"/>
    <p:sldId id="325" r:id="rId21"/>
    <p:sldId id="321" r:id="rId22"/>
    <p:sldId id="323" r:id="rId23"/>
    <p:sldId id="310" r:id="rId24"/>
    <p:sldId id="317" r:id="rId25"/>
    <p:sldId id="322" r:id="rId26"/>
    <p:sldId id="326" r:id="rId27"/>
    <p:sldId id="311" r:id="rId28"/>
    <p:sldId id="324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420"/>
    <a:srgbClr val="2E3192"/>
    <a:srgbClr val="404040"/>
    <a:srgbClr val="00AEEF"/>
    <a:srgbClr val="7AC143"/>
    <a:srgbClr val="EC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7" autoAdjust="0"/>
    <p:restoredTop sz="72013" autoAdjust="0"/>
  </p:normalViewPr>
  <p:slideViewPr>
    <p:cSldViewPr>
      <p:cViewPr varScale="1">
        <p:scale>
          <a:sx n="57" d="100"/>
          <a:sy n="57" d="100"/>
        </p:scale>
        <p:origin x="-2736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91744-F718-4466-BE08-980981D02E78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28825-F5F9-4017-A953-AEF1E0AFAE0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4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8825-F5F9-4017-A953-AEF1E0AFAE0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482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421AF-4C4B-4B99-B92F-D2D0B075313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0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8825-F5F9-4017-A953-AEF1E0AFAE0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08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8825-F5F9-4017-A953-AEF1E0AFAE0E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11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421AF-4C4B-4B99-B92F-D2D0B075313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23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b="1" dirty="0" smtClean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Créer et renforcer les liens entre les acteurs locaux et les associations 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altLang="fr-FR" sz="1200" b="0" dirty="0" smtClean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Mairies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altLang="fr-FR" sz="1200" b="0" dirty="0" smtClean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Universités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altLang="fr-FR" sz="1200" b="0" dirty="0" smtClean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fr-FR" altLang="fr-FR" sz="1200" b="0" baseline="0" dirty="0" smtClean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CROUS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altLang="fr-FR" sz="1200" b="0" baseline="0" dirty="0" smtClean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L’AVUF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altLang="fr-FR" sz="1200" b="0" baseline="0" dirty="0" smtClean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Asso européenne: Maisons de l’Europe / Centre Europe Direct / CRIJ / </a:t>
            </a:r>
            <a:r>
              <a:rPr lang="fr-FR" altLang="fr-FR" sz="1200" b="0" baseline="0" dirty="0" err="1" smtClean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Eurodesk</a:t>
            </a:r>
            <a:endParaRPr lang="fr-FR" altLang="fr-FR" sz="1200" b="0" baseline="0" dirty="0" smtClean="0">
              <a:solidFill>
                <a:srgbClr val="0070C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altLang="fr-FR" sz="1200" b="0" baseline="0" dirty="0" smtClean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Autres associations européennes: JE / PEJ</a:t>
            </a:r>
            <a:endParaRPr lang="fr-FR" altLang="fr-FR" sz="1200" b="0" dirty="0" smtClean="0">
              <a:solidFill>
                <a:srgbClr val="0070C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8825-F5F9-4017-A953-AEF1E0AFAE0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87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 jeux, quizz, idées d’animations</a:t>
            </a:r>
            <a:r>
              <a:rPr lang="fr-FR" baseline="0" dirty="0" smtClean="0"/>
              <a:t> seront mis à disposition dans le kit </a:t>
            </a:r>
            <a:r>
              <a:rPr lang="fr-FR" baseline="0" dirty="0" err="1" smtClean="0"/>
              <a:t>Erasbus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421AF-4C4B-4B99-B92F-D2D0B075313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86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Intervention en milieu scolaire:</a:t>
            </a: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la base, deux interventions étaient prévues : celle de l’Agence + celle choisie par ESN. Comme cela est difficile à caser sur une journée, on ne fera que celle de l’Agence le jour J, les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assos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ESN en feront une autre après le passage de l’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Erasbus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(en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autonomie !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fr-FR" dirty="0" smtClean="0"/>
          </a:p>
          <a:p>
            <a:endParaRPr lang="fr-FR" dirty="0" smtClean="0"/>
          </a:p>
          <a:p>
            <a:r>
              <a:rPr lang="fr-FR" u="sng" dirty="0" smtClean="0"/>
              <a:t>Un établissement choisi par l’Agence:</a:t>
            </a:r>
          </a:p>
          <a:p>
            <a:r>
              <a:rPr lang="fr-FR" dirty="0" smtClean="0"/>
              <a:t>Les établissements choisis</a:t>
            </a:r>
            <a:r>
              <a:rPr lang="fr-FR" baseline="0" dirty="0" smtClean="0"/>
              <a:t> par l’Agence ont été </a:t>
            </a:r>
            <a:r>
              <a:rPr lang="fr-FR" baseline="0" dirty="0" smtClean="0"/>
              <a:t>validés </a:t>
            </a:r>
            <a:r>
              <a:rPr lang="fr-FR" baseline="0" dirty="0" smtClean="0"/>
              <a:t>il y a peu. Ils </a:t>
            </a:r>
            <a:r>
              <a:rPr lang="fr-FR" dirty="0" smtClean="0"/>
              <a:t>sont déjà prévenus que ESN</a:t>
            </a:r>
            <a:r>
              <a:rPr lang="fr-FR" baseline="0" dirty="0" smtClean="0"/>
              <a:t> allait les contacter.</a:t>
            </a:r>
          </a:p>
          <a:p>
            <a:endParaRPr lang="fr-FR" baseline="0" dirty="0" smtClean="0"/>
          </a:p>
          <a:p>
            <a:r>
              <a:rPr lang="fr-FR" u="sng" baseline="0" dirty="0" smtClean="0"/>
              <a:t>Présence de l’</a:t>
            </a:r>
            <a:r>
              <a:rPr lang="fr-FR" u="sng" baseline="0" dirty="0" err="1" smtClean="0"/>
              <a:t>Erasbus</a:t>
            </a:r>
            <a:r>
              <a:rPr lang="fr-FR" u="sng" baseline="0" dirty="0" smtClean="0"/>
              <a:t>:</a:t>
            </a:r>
          </a:p>
          <a:p>
            <a:r>
              <a:rPr lang="fr-FR" baseline="0" dirty="0" smtClean="0"/>
              <a:t>Devant l’établissement ou alentour (leur demander)</a:t>
            </a:r>
          </a:p>
          <a:p>
            <a:endParaRPr lang="fr-FR" baseline="0" dirty="0" smtClean="0"/>
          </a:p>
          <a:p>
            <a:r>
              <a:rPr lang="fr-FR" u="sng" baseline="0" dirty="0" smtClean="0"/>
              <a:t>Jeux</a:t>
            </a:r>
            <a:r>
              <a:rPr lang="fr-FR" baseline="0" dirty="0" smtClean="0"/>
              <a:t> : </a:t>
            </a:r>
          </a:p>
          <a:p>
            <a:r>
              <a:rPr lang="fr-FR" baseline="0" dirty="0" err="1" smtClean="0"/>
              <a:t>Crani’Europe</a:t>
            </a:r>
            <a:r>
              <a:rPr lang="fr-FR" baseline="0" dirty="0" smtClean="0"/>
              <a:t> et carte géante finalisés. </a:t>
            </a:r>
            <a:endParaRPr lang="fr-FR" baseline="0" dirty="0" smtClean="0"/>
          </a:p>
          <a:p>
            <a:r>
              <a:rPr lang="fr-FR" baseline="0" dirty="0" smtClean="0"/>
              <a:t>Leur impression dépend du budget, etc.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421AF-4C4B-4B99-B92F-D2D0B075313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49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421AF-4C4B-4B99-B92F-D2D0B07531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49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8825-F5F9-4017-A953-AEF1E0AFAE0E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50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8825-F5F9-4017-A953-AEF1E0AFAE0E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61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emf"/><Relationship Id="rId3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emf"/><Relationship Id="rId3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emf"/><Relationship Id="rId3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emf"/><Relationship Id="rId3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emf"/><Relationship Id="rId3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78731"/>
          </a:xfrm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0576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100FF-81BC-4047-8845-2898AB5C67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624736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685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67EA5-48A9-4361-A4DB-DB663AA3BF9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0B70B-13A9-4D0D-8E9C-3528F36FE3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9DED6-D102-47BF-8365-92C4AA52457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70574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968" y="1124744"/>
            <a:ext cx="6035040" cy="4526280"/>
          </a:xfrm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5F71-3A33-474E-9F9A-3F8E0039F1E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78731"/>
          </a:xfrm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0576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E200-CFAB-466E-AED5-FAE2A9501F4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624736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685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B3EE7-84D8-4FA6-9792-E361AEF962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69639-512A-46A0-B510-630E4F4F7E5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D70B9-6F90-4ACF-B714-D779D7151E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70574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968" y="1124744"/>
            <a:ext cx="6035040" cy="4526280"/>
          </a:xfrm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2004-D5B1-43BA-8281-1BFA1B2E38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78731"/>
          </a:xfrm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0576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6C867-2C92-494F-91CE-CB33DF9024F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624736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685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84D43-7A89-4913-A18E-04D9C56A80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8335B-D1E6-4066-BF1D-C8CDAE16D0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E7DA3-07B2-4947-9450-FDDA06943D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70574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968" y="1124744"/>
            <a:ext cx="6035040" cy="4526280"/>
          </a:xfrm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02DC-97B1-44CA-9E89-7C6817226E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78731"/>
          </a:xfrm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0576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BA6F-3155-4FAF-897B-1DB8C67838E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624736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685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7F1B-B544-45FD-88FB-42E33F73EFA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0555C-F06E-471A-9346-44E472BD97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88A94-D7DA-4E6F-88D7-C4B2955CD9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70574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968" y="1124744"/>
            <a:ext cx="6035040" cy="4526280"/>
          </a:xfrm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AA8E6-59DB-4E23-9A01-3856474A93A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78731"/>
          </a:xfrm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0576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BA6F-3155-4FAF-897B-1DB8C67838E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624736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685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7F1B-B544-45FD-88FB-42E33F73EFA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0555C-F06E-471A-9346-44E472BD97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88A94-D7DA-4E6F-88D7-C4B2955CD9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70574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968" y="1124744"/>
            <a:ext cx="6035040" cy="4526280"/>
          </a:xfrm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AA8E6-59DB-4E23-9A01-3856474A93A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347048" cy="940966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347048" cy="940966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347048" cy="940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347048" cy="940966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347048" cy="940966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347048" cy="940966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92072"/>
            <a:ext cx="9206144" cy="7152261"/>
          </a:xfrm>
          <a:prstGeom prst="rect">
            <a:avLst/>
          </a:prstGeom>
          <a:solidFill>
            <a:srgbClr val="F9F8FA">
              <a:alpha val="43137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43080" y="1242877"/>
            <a:ext cx="7886700" cy="4864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9" y="-1322028"/>
            <a:ext cx="2503841" cy="26440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79899" y="6776198"/>
            <a:ext cx="9286043" cy="283992"/>
          </a:xfrm>
          <a:prstGeom prst="rect">
            <a:avLst/>
          </a:prstGeom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41" y="143949"/>
            <a:ext cx="3643562" cy="144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92072"/>
            <a:ext cx="9206144" cy="7152261"/>
          </a:xfrm>
          <a:prstGeom prst="rect">
            <a:avLst/>
          </a:prstGeom>
          <a:solidFill>
            <a:srgbClr val="F9F8FA">
              <a:alpha val="43137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43080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9" y="-1322028"/>
            <a:ext cx="2503841" cy="26440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79899" y="6776198"/>
            <a:ext cx="9286043" cy="283992"/>
          </a:xfrm>
          <a:prstGeom prst="rect">
            <a:avLst/>
          </a:prstGeom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41" y="143949"/>
            <a:ext cx="3643562" cy="144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1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92072"/>
            <a:ext cx="9206144" cy="7152261"/>
          </a:xfrm>
          <a:prstGeom prst="rect">
            <a:avLst/>
          </a:prstGeom>
          <a:solidFill>
            <a:srgbClr val="F9F8FA">
              <a:alpha val="43137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56391"/>
            <a:ext cx="7886700" cy="4571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2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" y="0"/>
            <a:ext cx="2458456" cy="9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7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2072"/>
            <a:ext cx="9206144" cy="7152261"/>
          </a:xfrm>
          <a:prstGeom prst="rect">
            <a:avLst/>
          </a:prstGeom>
          <a:solidFill>
            <a:srgbClr val="F9F8FA">
              <a:alpha val="43137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2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3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2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2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22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0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36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2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8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kern="1200"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383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2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5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98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95005" y="760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75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2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64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5402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79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2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41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78731"/>
          </a:xfrm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0576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95513" y="6610350"/>
            <a:ext cx="384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6C867-2C92-494F-91CE-CB33DF9024F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1311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7496A-F8F5-44D3-A748-2F5D1389C432}" type="datetimeFigureOut">
              <a:rPr lang="fr-FR" smtClean="0"/>
              <a:pPr/>
              <a:t>09/06/17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FC30A-DB5E-4052-8CAD-3244C63316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5.xml"/><Relationship Id="rId13" Type="http://schemas.openxmlformats.org/officeDocument/2006/relationships/theme" Target="../theme/theme10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87.xml"/><Relationship Id="rId13" Type="http://schemas.openxmlformats.org/officeDocument/2006/relationships/theme" Target="../theme/theme1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5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9.xml"/><Relationship Id="rId13" Type="http://schemas.openxmlformats.org/officeDocument/2006/relationships/theme" Target="../theme/theme12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3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theme" Target="../theme/theme14.xml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21.xml"/><Relationship Id="rId6" Type="http://schemas.openxmlformats.org/officeDocument/2006/relationships/theme" Target="../theme/theme15.xml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theme" Target="../theme/theme16.xml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31.xml"/><Relationship Id="rId6" Type="http://schemas.openxmlformats.org/officeDocument/2006/relationships/theme" Target="../theme/theme17.xml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theme" Target="../theme/theme18.xml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theme" Target="../theme/theme3.xml"/><Relationship Id="rId6" Type="http://schemas.openxmlformats.org/officeDocument/2006/relationships/image" Target="../media/image5.emf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theme" Target="../theme/theme4.xml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theme" Target="../theme/theme5.xml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theme" Target="../theme/theme6.xml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theme" Target="../theme/theme7.xm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theme" Target="../theme/theme8.xm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3.xml"/><Relationship Id="rId13" Type="http://schemas.openxmlformats.org/officeDocument/2006/relationships/theme" Target="../theme/theme9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Image1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58288" cy="339725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00A2E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347048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à coins arrondis 6"/>
          <p:cNvSpPr/>
          <p:nvPr userDrawn="1"/>
        </p:nvSpPr>
        <p:spPr>
          <a:xfrm>
            <a:off x="76200" y="-189541"/>
            <a:ext cx="2168131" cy="1103941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 7" descr="ESN_France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" y="152400"/>
            <a:ext cx="2007852" cy="624556"/>
          </a:xfrm>
          <a:prstGeom prst="rect">
            <a:avLst/>
          </a:prstGeom>
        </p:spPr>
      </p:pic>
      <p:sp>
        <p:nvSpPr>
          <p:cNvPr id="10" name="Rectangle à coins arrondis 9"/>
          <p:cNvSpPr/>
          <p:nvPr userDrawn="1"/>
        </p:nvSpPr>
        <p:spPr>
          <a:xfrm>
            <a:off x="179512" y="6477000"/>
            <a:ext cx="1368152" cy="5334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228600" y="64770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2E3192"/>
                </a:solidFill>
              </a:rPr>
              <a:t>www.ixesn.fr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EC008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Subject | Name </a:t>
            </a:r>
            <a:r>
              <a:rPr lang="en-US" dirty="0" err="1"/>
              <a:t>Name</a:t>
            </a:r>
            <a:r>
              <a:rPr lang="en-US" dirty="0"/>
              <a:t>, Position | email@esn.org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AEEF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58288" cy="33972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347048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à coins arrondis 6"/>
          <p:cNvSpPr/>
          <p:nvPr userDrawn="1"/>
        </p:nvSpPr>
        <p:spPr>
          <a:xfrm>
            <a:off x="76200" y="-189541"/>
            <a:ext cx="2168131" cy="1103941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 7" descr="ESN_France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" y="152400"/>
            <a:ext cx="2007852" cy="624556"/>
          </a:xfrm>
          <a:prstGeom prst="rect">
            <a:avLst/>
          </a:prstGeom>
        </p:spPr>
      </p:pic>
      <p:sp>
        <p:nvSpPr>
          <p:cNvPr id="10" name="Rectangle à coins arrondis 9"/>
          <p:cNvSpPr/>
          <p:nvPr userDrawn="1"/>
        </p:nvSpPr>
        <p:spPr>
          <a:xfrm>
            <a:off x="179512" y="6477000"/>
            <a:ext cx="1368152" cy="5334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228600" y="64770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2E3192"/>
                </a:solidFill>
              </a:rPr>
              <a:t>www.ixesn.fr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EC008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Subject | Name </a:t>
            </a:r>
            <a:r>
              <a:rPr lang="en-US" dirty="0" err="1"/>
              <a:t>Name</a:t>
            </a:r>
            <a:r>
              <a:rPr lang="en-US" dirty="0"/>
              <a:t>, Position | email@esn.org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AEEF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58288" cy="339725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E3192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347048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à coins arrondis 6"/>
          <p:cNvSpPr/>
          <p:nvPr userDrawn="1"/>
        </p:nvSpPr>
        <p:spPr>
          <a:xfrm>
            <a:off x="76200" y="-189541"/>
            <a:ext cx="2168131" cy="1103941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 7" descr="ESN_France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" y="152400"/>
            <a:ext cx="2007852" cy="624556"/>
          </a:xfrm>
          <a:prstGeom prst="rect">
            <a:avLst/>
          </a:prstGeom>
        </p:spPr>
      </p:pic>
      <p:sp>
        <p:nvSpPr>
          <p:cNvPr id="10" name="Rectangle à coins arrondis 9"/>
          <p:cNvSpPr/>
          <p:nvPr userDrawn="1"/>
        </p:nvSpPr>
        <p:spPr>
          <a:xfrm>
            <a:off x="179512" y="6477000"/>
            <a:ext cx="1368152" cy="5334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228600" y="64770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2E3192"/>
                </a:solidFill>
              </a:rPr>
              <a:t>www.ixesn.fr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EC008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Subject | Name </a:t>
            </a:r>
            <a:r>
              <a:rPr lang="en-US" dirty="0" err="1"/>
              <a:t>Name</a:t>
            </a:r>
            <a:r>
              <a:rPr lang="en-US" dirty="0"/>
              <a:t>, Position | email@esn.org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2E3192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58288" cy="339725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E3192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347048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à coins arrondis 6"/>
          <p:cNvSpPr/>
          <p:nvPr userDrawn="1"/>
        </p:nvSpPr>
        <p:spPr>
          <a:xfrm>
            <a:off x="76200" y="-189541"/>
            <a:ext cx="2168131" cy="1103941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 7" descr="ESN_France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" y="152400"/>
            <a:ext cx="2007852" cy="624556"/>
          </a:xfrm>
          <a:prstGeom prst="rect">
            <a:avLst/>
          </a:prstGeom>
        </p:spPr>
      </p:pic>
      <p:sp>
        <p:nvSpPr>
          <p:cNvPr id="10" name="Rectangle à coins arrondis 9"/>
          <p:cNvSpPr/>
          <p:nvPr userDrawn="1"/>
        </p:nvSpPr>
        <p:spPr>
          <a:xfrm>
            <a:off x="179512" y="6477000"/>
            <a:ext cx="1368152" cy="5334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228600" y="64770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2E3192"/>
                </a:solidFill>
              </a:rPr>
              <a:t>www.ixesn.fr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EC008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Subject | Name </a:t>
            </a:r>
            <a:r>
              <a:rPr lang="en-US" dirty="0" err="1"/>
              <a:t>Name</a:t>
            </a:r>
            <a:r>
              <a:rPr lang="en-US" dirty="0"/>
              <a:t>, Position | email@esn.org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7AC143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58288" cy="339725"/>
          </a:xfrm>
          <a:prstGeom prst="rect">
            <a:avLst/>
          </a:prstGeom>
          <a:solidFill>
            <a:srgbClr val="F48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48420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347048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à coins arrondis 6"/>
          <p:cNvSpPr/>
          <p:nvPr userDrawn="1"/>
        </p:nvSpPr>
        <p:spPr>
          <a:xfrm>
            <a:off x="76200" y="-189541"/>
            <a:ext cx="2168131" cy="1103941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 7" descr="ESN_France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" y="152400"/>
            <a:ext cx="2007852" cy="624556"/>
          </a:xfrm>
          <a:prstGeom prst="rect">
            <a:avLst/>
          </a:prstGeom>
        </p:spPr>
      </p:pic>
      <p:sp>
        <p:nvSpPr>
          <p:cNvPr id="10" name="Rectangle à coins arrondis 9"/>
          <p:cNvSpPr/>
          <p:nvPr userDrawn="1"/>
        </p:nvSpPr>
        <p:spPr>
          <a:xfrm>
            <a:off x="179512" y="6477000"/>
            <a:ext cx="1368152" cy="5334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228600" y="64770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2E3192"/>
                </a:solidFill>
              </a:rPr>
              <a:t>www.ixesn.fr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EC008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Subject | Name </a:t>
            </a:r>
            <a:r>
              <a:rPr lang="en-US" dirty="0" err="1"/>
              <a:t>Name</a:t>
            </a:r>
            <a:r>
              <a:rPr lang="en-US" dirty="0"/>
              <a:t>, Position | email@esn.org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F48420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E0084"/>
            </a:gs>
            <a:gs pos="100000">
              <a:schemeClr val="accent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josefin\PPT2\ppt\quarter_white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55054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98438"/>
            <a:ext cx="6534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3629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513" y="6610350"/>
            <a:ext cx="384175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332DFD-C38D-46AC-97E8-4397A70FD4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4104" name="Picture 2" descr="C:\Users\ExternalRelations\Desktop\_logoESN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838" y="104775"/>
            <a:ext cx="14335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 userDrawn="1"/>
        </p:nvSpPr>
        <p:spPr>
          <a:xfrm>
            <a:off x="76200" y="-189541"/>
            <a:ext cx="2168131" cy="1180141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 9" descr="ESN_France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" y="228600"/>
            <a:ext cx="2007852" cy="624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0"/>
        </a:buBlip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A3E0"/>
            </a:gs>
            <a:gs pos="100000">
              <a:srgbClr val="00AEE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josefin\PPT2\ppt\quarter_white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55054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98438"/>
            <a:ext cx="6534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3629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513" y="6610350"/>
            <a:ext cx="384175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89B1D7-D7AE-4F20-9475-28549B30617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080" name="Picture 2" descr="C:\Users\ExternalRelations\Desktop\_logoESN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838" y="104775"/>
            <a:ext cx="14335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 userDrawn="1"/>
        </p:nvSpPr>
        <p:spPr>
          <a:xfrm>
            <a:off x="41669" y="-189541"/>
            <a:ext cx="2168131" cy="1180141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 9" descr="ESN_France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4" y="228600"/>
            <a:ext cx="2007852" cy="624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0"/>
        </a:buBlip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7690B"/>
            </a:gs>
            <a:gs pos="10000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josefin\PPT2\ppt\quarter_white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55054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98438"/>
            <a:ext cx="6534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3629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513" y="6610350"/>
            <a:ext cx="384175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2DC44F-1596-4026-BF36-3BC0B43071C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5128" name="Picture 2" descr="C:\Users\ExternalRelations\Desktop\_logoESN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838" y="104775"/>
            <a:ext cx="14335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 userDrawn="1"/>
        </p:nvSpPr>
        <p:spPr>
          <a:xfrm>
            <a:off x="76200" y="-189541"/>
            <a:ext cx="2168131" cy="1180141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 9" descr="ESN_France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" y="152400"/>
            <a:ext cx="2007852" cy="624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0"/>
        </a:buBlip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73B63C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josefin\PPT2\ppt\quarter_white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55054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98438"/>
            <a:ext cx="6534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3629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513" y="6610350"/>
            <a:ext cx="384175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ADF706-EAA5-40BC-8000-467E09EB72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6152" name="Picture 2" descr="C:\Users\ExternalRelations\Desktop\_logoESN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838" y="104775"/>
            <a:ext cx="14335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 userDrawn="1"/>
        </p:nvSpPr>
        <p:spPr>
          <a:xfrm>
            <a:off x="76200" y="-189541"/>
            <a:ext cx="2168131" cy="1180141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 9" descr="ESN_France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" y="152400"/>
            <a:ext cx="2007852" cy="624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0"/>
        </a:buBlip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73B63C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31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E:\josefin\PPT2\ppt\quarter_white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55054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98438"/>
            <a:ext cx="6534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3629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513" y="6610350"/>
            <a:ext cx="384175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ADF706-EAA5-40BC-8000-467E09EB72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6152" name="Picture 2" descr="C:\Users\ExternalRelations\Desktop\_logoESN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838" y="104775"/>
            <a:ext cx="14335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 userDrawn="1"/>
        </p:nvSpPr>
        <p:spPr>
          <a:xfrm>
            <a:off x="76200" y="-189541"/>
            <a:ext cx="2168131" cy="1180141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 9" descr="ESN_France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" y="152400"/>
            <a:ext cx="2007852" cy="624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0"/>
        </a:buBlip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Image1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82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AEEF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2072"/>
            <a:ext cx="9206144" cy="7152261"/>
          </a:xfrm>
          <a:prstGeom prst="rect">
            <a:avLst/>
          </a:prstGeom>
          <a:solidFill>
            <a:srgbClr val="F9F8FA">
              <a:alpha val="43137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1069661"/>
            <a:ext cx="7886700" cy="621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79899" y="6776198"/>
            <a:ext cx="9286043" cy="283992"/>
          </a:xfrm>
          <a:prstGeom prst="rect">
            <a:avLst/>
          </a:prstGeom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" y="0"/>
            <a:ext cx="2458456" cy="9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7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rgbClr val="00BDF3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1078992"/>
            <a:ext cx="7886700" cy="61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6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AC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868767"/>
            <a:ext cx="7886700" cy="82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1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4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3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1024128"/>
            <a:ext cx="7886700" cy="666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6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7B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868767"/>
            <a:ext cx="7886700" cy="82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3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7" r:id="rId5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58288" cy="339725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347048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à coins arrondis 6"/>
          <p:cNvSpPr/>
          <p:nvPr userDrawn="1"/>
        </p:nvSpPr>
        <p:spPr>
          <a:xfrm>
            <a:off x="76200" y="-189541"/>
            <a:ext cx="2168131" cy="1103941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 7" descr="ESN_France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" y="152400"/>
            <a:ext cx="2007852" cy="624556"/>
          </a:xfrm>
          <a:prstGeom prst="rect">
            <a:avLst/>
          </a:prstGeom>
        </p:spPr>
      </p:pic>
      <p:sp>
        <p:nvSpPr>
          <p:cNvPr id="10" name="Rectangle à coins arrondis 9"/>
          <p:cNvSpPr/>
          <p:nvPr userDrawn="1"/>
        </p:nvSpPr>
        <p:spPr>
          <a:xfrm>
            <a:off x="179512" y="6477000"/>
            <a:ext cx="1368152" cy="5334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228600" y="64770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2E3192"/>
                </a:solidFill>
              </a:rPr>
              <a:t>www.ixesn.fr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EC008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Subject | Name </a:t>
            </a:r>
            <a:r>
              <a:rPr lang="en-US" dirty="0" err="1"/>
              <a:t>Name</a:t>
            </a:r>
            <a:r>
              <a:rPr lang="en-US" dirty="0"/>
              <a:t>, Position | email@esn.org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EC008C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mailto:erasbus@ixesn.fr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://www.generation-erasmus.fr" TargetMode="External"/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mailto:erasbus@ixesn.fr" TargetMode="External"/><Relationship Id="rId5" Type="http://schemas.openxmlformats.org/officeDocument/2006/relationships/image" Target="../media/image37.jpeg"/><Relationship Id="rId6" Type="http://schemas.openxmlformats.org/officeDocument/2006/relationships/image" Target="../media/image38.jpg"/><Relationship Id="rId7" Type="http://schemas.openxmlformats.org/officeDocument/2006/relationships/image" Target="../media/image39.jpg"/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mailto:erasbus@ixesn.fr" TargetMode="External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hyperlink" Target="mailto:erasbus@ixesn.fr" TargetMode="External"/><Relationship Id="rId6" Type="http://schemas.openxmlformats.org/officeDocument/2006/relationships/image" Target="../media/image17.jp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18.png"/><Relationship Id="rId14" Type="http://schemas.openxmlformats.org/officeDocument/2006/relationships/image" Target="../media/image27.jpeg"/><Relationship Id="rId15" Type="http://schemas.openxmlformats.org/officeDocument/2006/relationships/image" Target="../media/image28.png"/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hyperlink" Target="mailto:erasbus@ixesn.fr" TargetMode="External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hyperlink" Target="mailto:erasbus@ixesn.fr" TargetMode="External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hyperlink" Target="mailto:erasbus@ixesn.fr" TargetMode="External"/><Relationship Id="rId6" Type="http://schemas.openxmlformats.org/officeDocument/2006/relationships/image" Target="../media/image30.jp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hyperlink" Target="mailto:erasbus@ixesn.fr" TargetMode="External"/><Relationship Id="rId6" Type="http://schemas.openxmlformats.org/officeDocument/2006/relationships/image" Target="../media/image32.emf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mailto:erasbus@ixesn.fr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36.jpg"/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hyperlink" Target="mailto:erasbus@ixesn.fr" TargetMode="External"/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93912299"/>
              </p:ext>
            </p:extLst>
          </p:nvPr>
        </p:nvSpPr>
        <p:spPr>
          <a:xfrm>
            <a:off x="32287" y="1631950"/>
            <a:ext cx="9133938" cy="1393825"/>
          </a:xfrm>
        </p:spPr>
        <p:txBody>
          <a:bodyPr>
            <a:normAutofit/>
          </a:bodyPr>
          <a:lstStyle/>
          <a:p>
            <a:r>
              <a:rPr lang="fr-FR" sz="4800" spc="0" dirty="0" err="1">
                <a:latin typeface="Lobster 1.4"/>
                <a:cs typeface="Lobster 1.4"/>
              </a:rPr>
              <a:t>Erasbus</a:t>
            </a:r>
            <a:r>
              <a:rPr lang="fr-FR" sz="4800" spc="0" dirty="0">
                <a:latin typeface="Lobster 1.4"/>
                <a:cs typeface="Lobster 1.4"/>
              </a:rPr>
              <a:t> tour : </a:t>
            </a:r>
            <a:r>
              <a:rPr spc="0" dirty="0">
                <a:solidFill>
                  <a:schemeClr val="tx1"/>
                </a:solidFill>
                <a:latin typeface="Lobster 1.4"/>
                <a:cs typeface="Lobster 1.4"/>
              </a:rPr>
              <a:t/>
            </a:r>
            <a:br>
              <a:rPr spc="0" dirty="0">
                <a:solidFill>
                  <a:schemeClr val="tx1"/>
                </a:solidFill>
                <a:latin typeface="Lobster 1.4"/>
                <a:cs typeface="Lobster 1.4"/>
              </a:rPr>
            </a:br>
            <a:r>
              <a:rPr lang="fr-FR" sz="4800" spc="0" dirty="0">
                <a:latin typeface="Lobster 1.4"/>
                <a:cs typeface="Lobster 1.4"/>
              </a:rPr>
              <a:t>le tour de France de la mobilité !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9" y="-1322028"/>
            <a:ext cx="2503841" cy="26440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12" y="3476407"/>
            <a:ext cx="3320580" cy="28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5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55" y="6393398"/>
            <a:ext cx="619469" cy="464602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0246" y="6453336"/>
            <a:ext cx="8062234" cy="404664"/>
          </a:xfrm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Erasbus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tour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| </a:t>
            </a:r>
            <a:r>
              <a:rPr lang="en-US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  <a:hlinkClick r:id="rId4"/>
              </a:rPr>
              <a:t>erasbus@ixesn.fr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|        @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ixesn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endParaRPr lang="sv-SE" sz="1400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ea typeface="Champagne &amp; Limousines" charset="0"/>
              <a:cs typeface="Lato Regular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39552" y="836712"/>
            <a:ext cx="63470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Lobster 1.4"/>
              <a:ea typeface="+mj-ea"/>
              <a:cs typeface="Lobster 1.4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Lobster 1.4"/>
                <a:ea typeface="+mj-ea"/>
                <a:cs typeface="Lobster 1.4"/>
              </a:rPr>
              <a:t>Les #</a:t>
            </a:r>
            <a:r>
              <a:rPr kumimoji="0" lang="fr-FR" sz="3600" b="1" i="0" u="none" strike="noStrike" kern="1200" cap="none" normalizeH="0" baseline="0" noProof="0" dirty="0" err="1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Lobster 1.4"/>
                <a:ea typeface="+mj-ea"/>
                <a:cs typeface="Lobster 1.4"/>
              </a:rPr>
              <a:t>ErasmusDays</a:t>
            </a:r>
            <a:endParaRPr kumimoji="0" lang="fr-FR" sz="3600" b="1" i="0" u="none" strike="noStrike" kern="1200" cap="none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Lobster 1.4"/>
              <a:ea typeface="+mj-ea"/>
              <a:cs typeface="Lobster 1.4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39552" y="1772817"/>
            <a:ext cx="8352928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Tx/>
              <a:buBlip>
                <a:blip r:embed="rId5"/>
              </a:buBlip>
            </a:pP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C’est quoi ? Un appel à l’action national les 13 &amp; 14 octobre pour célébrer l’Europe et le programme Erasmus +</a:t>
            </a:r>
          </a:p>
          <a:p>
            <a:pPr>
              <a:lnSpc>
                <a:spcPct val="120000"/>
              </a:lnSpc>
              <a:buFontTx/>
              <a:buBlip>
                <a:blip r:embed="rId5"/>
              </a:buBlip>
            </a:pP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Pour qui ?</a:t>
            </a:r>
          </a:p>
          <a:p>
            <a:pPr lvl="1">
              <a:lnSpc>
                <a:spcPct val="120000"/>
              </a:lnSpc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Pour toutes les associations</a:t>
            </a:r>
          </a:p>
          <a:p>
            <a:pPr lvl="1">
              <a:lnSpc>
                <a:spcPct val="120000"/>
              </a:lnSpc>
            </a:pP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Erasbus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 présent à Dijon (13/10) et Strasbourg (14/10)</a:t>
            </a:r>
          </a:p>
          <a:p>
            <a:pPr>
              <a:lnSpc>
                <a:spcPct val="120000"/>
              </a:lnSpc>
              <a:buFontTx/>
              <a:buBlip>
                <a:blip r:embed="rId5"/>
              </a:buBlip>
            </a:pP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Bénéficier d’un impact médiatique fort :</a:t>
            </a:r>
          </a:p>
          <a:p>
            <a:pPr lvl="1">
              <a:lnSpc>
                <a:spcPct val="120000"/>
              </a:lnSpc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En utilisant le #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ErasmusDays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 lvl="1">
              <a:lnSpc>
                <a:spcPct val="120000"/>
              </a:lnSpc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En enregistrant vos événements sur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  <a:hlinkClick r:id="rId6"/>
              </a:rPr>
              <a:t>www.generation-erasmus.fr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 </a:t>
            </a:r>
          </a:p>
          <a:p>
            <a:pPr marL="0" indent="0">
              <a:lnSpc>
                <a:spcPct val="120000"/>
              </a:lnSpc>
            </a:pPr>
            <a:endParaRPr lang="fr-FR" sz="2400" b="0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5761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93398"/>
            <a:ext cx="619469" cy="464602"/>
          </a:xfrm>
          <a:prstGeom prst="rect">
            <a:avLst/>
          </a:prstGeom>
        </p:spPr>
      </p:pic>
      <p:sp>
        <p:nvSpPr>
          <p:cNvPr id="71" name="Titre 1"/>
          <p:cNvSpPr>
            <a:spLocks noGrp="1"/>
          </p:cNvSpPr>
          <p:nvPr/>
        </p:nvSpPr>
        <p:spPr>
          <a:xfrm>
            <a:off x="1403648" y="1196752"/>
            <a:ext cx="6542088" cy="603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 cap="none" spc="-200" baseline="0">
                <a:solidFill>
                  <a:srgbClr val="00BDF3"/>
                </a:solidFill>
                <a:latin typeface="Kelson Sans" panose="02000500000000000000" pitchFamily="50" charset="0"/>
                <a:ea typeface="+mj-ea"/>
                <a:cs typeface="+mj-cs"/>
              </a:defRPr>
            </a:lvl1pPr>
            <a:lvl2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2pPr>
            <a:lvl3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3pPr>
            <a:lvl4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4pPr>
            <a:lvl5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5pPr>
            <a:lvl6pPr marL="4572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6pPr>
            <a:lvl7pPr marL="9144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7pPr>
            <a:lvl8pPr marL="13716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8pPr>
            <a:lvl9pPr marL="18288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9pPr>
          </a:lstStyle>
          <a:p>
            <a:pPr algn="ctr">
              <a:defRPr/>
            </a:pPr>
            <a:r>
              <a:rPr lang="fr-FR" sz="3600" spc="0" dirty="0">
                <a:latin typeface="Lobster 1.4"/>
                <a:cs typeface="Lobster 1.4"/>
              </a:rPr>
              <a:t>La team qui vous veut du bien</a:t>
            </a:r>
          </a:p>
        </p:txBody>
      </p:sp>
      <p:sp>
        <p:nvSpPr>
          <p:cNvPr id="2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54894" y="6423367"/>
            <a:ext cx="6493570" cy="404664"/>
          </a:xfrm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Erasbus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tour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| 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  <a:hlinkClick r:id="rId4"/>
              </a:rPr>
              <a:t>erasbus@ixesn.fr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|       @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ixesn</a:t>
            </a:r>
            <a:endParaRPr lang="sv-SE" sz="1400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ea typeface="Champagne &amp; Limousines" charset="0"/>
              <a:cs typeface="Lato Regular"/>
            </a:endParaRPr>
          </a:p>
        </p:txBody>
      </p:sp>
      <p:pic>
        <p:nvPicPr>
          <p:cNvPr id="3" name="Image 2" descr="Copie de IMAG1629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2292"/>
          <a:stretch/>
        </p:blipFill>
        <p:spPr>
          <a:xfrm>
            <a:off x="971600" y="2137648"/>
            <a:ext cx="1800200" cy="179540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 4" descr="Lucie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710" b="1"/>
          <a:stretch/>
        </p:blipFill>
        <p:spPr>
          <a:xfrm>
            <a:off x="3707904" y="3360462"/>
            <a:ext cx="1800200" cy="179673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 5" descr="15941225_10210780852059420_7830207454625109877_n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" b="23215"/>
          <a:stretch/>
        </p:blipFill>
        <p:spPr>
          <a:xfrm>
            <a:off x="6444208" y="2204864"/>
            <a:ext cx="1799919" cy="18002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899592" y="400506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Célia</a:t>
            </a:r>
          </a:p>
          <a:p>
            <a:pPr algn="ctr"/>
            <a:r>
              <a:rPr lang="fr-FR" b="1" dirty="0" smtClean="0"/>
              <a:t>Erasmus In </a:t>
            </a:r>
            <a:r>
              <a:rPr lang="fr-FR" b="1" dirty="0" err="1" smtClean="0"/>
              <a:t>Schools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275856" y="5230941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Lucie</a:t>
            </a:r>
          </a:p>
          <a:p>
            <a:pPr algn="ctr"/>
            <a:r>
              <a:rPr lang="fr-FR" b="1" dirty="0" smtClean="0"/>
              <a:t>Evènements grand publics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670173" y="4017838"/>
            <a:ext cx="343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Sarah</a:t>
            </a:r>
          </a:p>
          <a:p>
            <a:pPr algn="ctr"/>
            <a:r>
              <a:rPr lang="fr-FR" b="1" dirty="0" smtClean="0"/>
              <a:t>Coordinatrice de projet</a:t>
            </a:r>
          </a:p>
          <a:p>
            <a:pPr algn="ctr"/>
            <a:r>
              <a:rPr lang="fr-FR" b="1" dirty="0" smtClean="0"/>
              <a:t>Relations institutions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82560711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93398"/>
            <a:ext cx="619469" cy="464602"/>
          </a:xfrm>
          <a:prstGeom prst="rect">
            <a:avLst/>
          </a:prstGeom>
        </p:spPr>
      </p:pic>
      <p:sp>
        <p:nvSpPr>
          <p:cNvPr id="71" name="Titre 1"/>
          <p:cNvSpPr>
            <a:spLocks noGrp="1"/>
          </p:cNvSpPr>
          <p:nvPr>
            <p:extLst>
              <p:ext uri="{D42A27DB-BD31-4B8C-83A1-F6EECF244321}">
                <p14:modId xmlns:p14="http://schemas.microsoft.com/office/powerpoint/2010/main" val="2839359868"/>
              </p:ext>
            </p:extLst>
          </p:nvPr>
        </p:nvSpPr>
        <p:spPr>
          <a:xfrm>
            <a:off x="2315569" y="404664"/>
            <a:ext cx="6542088" cy="60325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 cap="none" spc="-200" baseline="0">
                <a:solidFill>
                  <a:srgbClr val="00BDF3"/>
                </a:solidFill>
                <a:latin typeface="Kelson Sans" panose="02000500000000000000" pitchFamily="50" charset="0"/>
                <a:ea typeface="+mj-ea"/>
                <a:cs typeface="+mj-cs"/>
              </a:defRPr>
            </a:lvl1pPr>
            <a:lvl2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2pPr>
            <a:lvl3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3pPr>
            <a:lvl4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4pPr>
            <a:lvl5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5pPr>
            <a:lvl6pPr marL="4572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6pPr>
            <a:lvl7pPr marL="9144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7pPr>
            <a:lvl8pPr marL="13716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8pPr>
            <a:lvl9pPr marL="18288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9pPr>
          </a:lstStyle>
          <a:p>
            <a:pPr>
              <a:defRPr/>
            </a:pPr>
            <a:r>
              <a:rPr lang="fr-FR" sz="3600" spc="0" dirty="0" err="1">
                <a:latin typeface="Lobster 1.4"/>
                <a:cs typeface="Lobster 1.4"/>
              </a:rPr>
              <a:t>Erasbus</a:t>
            </a:r>
            <a:r>
              <a:rPr lang="fr-FR" sz="3600" spc="0" dirty="0">
                <a:latin typeface="Lobster 1.4"/>
                <a:cs typeface="Lobster 1.4"/>
              </a:rPr>
              <a:t> tour : du 19 sept au </a:t>
            </a:r>
            <a:r>
              <a:rPr lang="fr-FR" sz="3600" spc="0" dirty="0" smtClean="0">
                <a:latin typeface="Lobster 1.4"/>
                <a:cs typeface="Lobster 1.4"/>
              </a:rPr>
              <a:t>22 </a:t>
            </a:r>
            <a:r>
              <a:rPr lang="fr-FR" sz="3600" spc="0" dirty="0" err="1">
                <a:latin typeface="Lobster 1.4"/>
                <a:cs typeface="Lobster 1.4"/>
              </a:rPr>
              <a:t>oct</a:t>
            </a:r>
            <a:r>
              <a:rPr lang="fr-FR" sz="3600" spc="0" dirty="0">
                <a:latin typeface="Lobster 1.4"/>
                <a:cs typeface="Lobster 1.4"/>
              </a:rPr>
              <a:t> 2017 </a:t>
            </a:r>
          </a:p>
        </p:txBody>
      </p:sp>
      <p:sp>
        <p:nvSpPr>
          <p:cNvPr id="2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54894" y="6423367"/>
            <a:ext cx="6493570" cy="404664"/>
          </a:xfrm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Erasbus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tour | 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  <a:hlinkClick r:id="rId4"/>
              </a:rPr>
              <a:t>erasbus@ixesn.fr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|       @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ixesn</a:t>
            </a:r>
            <a:endParaRPr lang="sv-SE" sz="1400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ea typeface="Champagne &amp; Limousines" charset="0"/>
              <a:cs typeface="Lato Regular"/>
            </a:endParaRPr>
          </a:p>
        </p:txBody>
      </p:sp>
      <p:pic>
        <p:nvPicPr>
          <p:cNvPr id="3" name="Image 3" descr="MAP-ERASBU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568" y="1001713"/>
            <a:ext cx="5294582" cy="5427404"/>
          </a:xfrm>
          <a:prstGeom prst="rect">
            <a:avLst/>
          </a:prstGeom>
        </p:spPr>
      </p:pic>
      <p:sp>
        <p:nvSpPr>
          <p:cNvPr id="130069" name="ZoneTexte 68"/>
          <p:cNvSpPr txBox="1">
            <a:spLocks noChangeArrowheads="1"/>
          </p:cNvSpPr>
          <p:nvPr>
            <p:extLst>
              <p:ext uri="{D42A27DB-BD31-4B8C-83A1-F6EECF244321}">
                <p14:modId xmlns:p14="http://schemas.microsoft.com/office/powerpoint/2010/main" val="3858987810"/>
              </p:ext>
            </p:extLst>
          </p:nvPr>
        </p:nvSpPr>
        <p:spPr bwMode="auto">
          <a:xfrm>
            <a:off x="209550" y="1052736"/>
            <a:ext cx="4503031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Paris 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: 19 &amp; 20 septembre</a:t>
            </a:r>
          </a:p>
          <a:p>
            <a:r>
              <a:rPr lang="fr-FR" alt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Lille &amp; Seclin 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: 21 septembre</a:t>
            </a:r>
          </a:p>
          <a:p>
            <a:r>
              <a:rPr lang="fr-FR" alt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Rouen &amp; Omonville 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: 22 septembre</a:t>
            </a:r>
          </a:p>
          <a:p>
            <a:r>
              <a:rPr lang="fr-FR" alt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Rennes 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: 25 septembre</a:t>
            </a:r>
          </a:p>
          <a:p>
            <a:r>
              <a:rPr lang="fr-FR" alt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Saint-Herblain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 : 26 septembre</a:t>
            </a:r>
          </a:p>
          <a:p>
            <a:r>
              <a:rPr lang="fr-FR" alt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Nantes 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: 27 septembre</a:t>
            </a:r>
          </a:p>
          <a:p>
            <a:r>
              <a:rPr lang="fr-FR" alt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Tours 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: 28 </a:t>
            </a:r>
            <a:r>
              <a:rPr lang="fr-FR" altLang="fr-FR" sz="1500" dirty="0" smtClean="0">
                <a:solidFill>
                  <a:srgbClr val="0070C0"/>
                </a:solidFill>
                <a:latin typeface="Lato Regular"/>
                <a:cs typeface="Lato Regular"/>
              </a:rPr>
              <a:t>septembre</a:t>
            </a:r>
          </a:p>
          <a:p>
            <a:r>
              <a:rPr lang="fr-FR" altLang="fr-FR" sz="1500" b="1" dirty="0" smtClean="0">
                <a:solidFill>
                  <a:srgbClr val="0070C0"/>
                </a:solidFill>
                <a:latin typeface="Lato Regular"/>
                <a:cs typeface="Lato Regular"/>
              </a:rPr>
              <a:t>Bordeaux 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: </a:t>
            </a:r>
            <a:r>
              <a:rPr lang="fr-FR" altLang="fr-FR" sz="1500" dirty="0" smtClean="0">
                <a:solidFill>
                  <a:srgbClr val="0070C0"/>
                </a:solidFill>
                <a:latin typeface="Lato Regular"/>
                <a:cs typeface="Lato Regular"/>
              </a:rPr>
              <a:t>29 &amp; 30 septembre</a:t>
            </a:r>
          </a:p>
          <a:p>
            <a:r>
              <a:rPr lang="fr-FR" altLang="fr-FR" sz="1500" b="1" dirty="0" smtClean="0">
                <a:solidFill>
                  <a:srgbClr val="0070C0"/>
                </a:solidFill>
                <a:latin typeface="Lato Regular"/>
                <a:cs typeface="Lato Regular"/>
              </a:rPr>
              <a:t>Pau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 </a:t>
            </a:r>
            <a:r>
              <a:rPr lang="fr-FR" alt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&amp; Mont 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: 2 octobre</a:t>
            </a:r>
          </a:p>
          <a:p>
            <a:r>
              <a:rPr lang="fr-FR" alt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Toulouse 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: 3 octobre</a:t>
            </a:r>
          </a:p>
          <a:p>
            <a:r>
              <a:rPr lang="fr-FR" alt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Montpellier 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: 4 octobre</a:t>
            </a:r>
          </a:p>
          <a:p>
            <a:r>
              <a:rPr lang="fr-FR" alt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Marseille 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: 5 octobre</a:t>
            </a:r>
          </a:p>
          <a:p>
            <a:r>
              <a:rPr lang="fr-FR" alt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Bourgoin-Jallieu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 : 9 octobre</a:t>
            </a:r>
          </a:p>
          <a:p>
            <a:r>
              <a:rPr lang="fr-FR" alt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Lyon 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: 10 octobre</a:t>
            </a:r>
          </a:p>
          <a:p>
            <a:r>
              <a:rPr lang="fr-FR" alt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Clermont-Ferrand &amp; Riom 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: 11 octobre</a:t>
            </a:r>
          </a:p>
          <a:p>
            <a:r>
              <a:rPr lang="fr-FR" alt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Besançon 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: 12 octobre</a:t>
            </a:r>
          </a:p>
          <a:p>
            <a:r>
              <a:rPr lang="fr-FR" alt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Dijon &amp; Brochon 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: 13 octobre</a:t>
            </a:r>
          </a:p>
          <a:p>
            <a:r>
              <a:rPr lang="fr-FR" alt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Strasbourg &amp; Erstein 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: 14 &amp; 17 octobre</a:t>
            </a:r>
          </a:p>
          <a:p>
            <a:r>
              <a:rPr lang="fr-FR" alt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Nancy &amp; Lunéville 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: 18 octobre</a:t>
            </a:r>
          </a:p>
          <a:p>
            <a:r>
              <a:rPr lang="fr-FR" alt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Reims &amp; Rethel 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: 19 octobre</a:t>
            </a:r>
          </a:p>
          <a:p>
            <a:r>
              <a:rPr 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Paris</a:t>
            </a:r>
            <a:r>
              <a:rPr 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 : 20 octobre</a:t>
            </a:r>
          </a:p>
          <a:p>
            <a:r>
              <a:rPr lang="fr-FR" altLang="fr-FR" sz="1500" b="1" dirty="0">
                <a:solidFill>
                  <a:srgbClr val="0070C0"/>
                </a:solidFill>
                <a:latin typeface="Lato Regular"/>
                <a:cs typeface="Lato Regular"/>
              </a:rPr>
              <a:t>Amiens </a:t>
            </a:r>
            <a:r>
              <a:rPr lang="fr-FR" altLang="fr-FR" sz="1500" dirty="0">
                <a:solidFill>
                  <a:srgbClr val="0070C0"/>
                </a:solidFill>
                <a:latin typeface="Lato Regular"/>
                <a:cs typeface="Lato Regular"/>
              </a:rPr>
              <a:t>: 20-22 octobre  (plateforme nationale)</a:t>
            </a:r>
            <a:endParaRPr lang="fr-FR" altLang="fr-FR" sz="1500" b="1" dirty="0">
              <a:solidFill>
                <a:srgbClr val="0070C0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16230065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93398"/>
            <a:ext cx="619469" cy="46460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  <p:extLst/>
          </p:nvPr>
        </p:nvSpPr>
        <p:spPr>
          <a:xfrm>
            <a:off x="457200" y="1628775"/>
            <a:ext cx="8229600" cy="481280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50000"/>
              </a:lnSpc>
            </a:pPr>
            <a:endParaRPr lang="fr-FR" sz="2400" b="0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fr-F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30 ans du programme Erasmus </a:t>
            </a:r>
            <a:r>
              <a:rPr lang="fr-F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+</a:t>
            </a:r>
            <a:endParaRPr lang="fr-FR" sz="2400" b="0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fr-F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Une demande de l’Agence Erasmus +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fr-F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Des objectifs doubles :</a:t>
            </a:r>
          </a:p>
          <a:p>
            <a:pPr lvl="1">
              <a:lnSpc>
                <a:spcPct val="150000"/>
              </a:lnSpc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Externe :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Promouvoir la mobilité internationale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                       Sensibiliser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les publics éloignés de la mobilité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                  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   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Faire collaborer les jeunes et les acteurs de la mobilité</a:t>
            </a:r>
          </a:p>
          <a:p>
            <a:pPr lvl="1">
              <a:lnSpc>
                <a:spcPct val="150000"/>
              </a:lnSpc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Interne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: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Favoriser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le développement des associations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                    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  Former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les bénévoles à de nouveaux projets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A terme : faire émerger des propositions pour la mobilité des jeunes qui en sont éloignés : sonder les préoccupations des jeunes,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restitutions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etc.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54894" y="6441579"/>
            <a:ext cx="6493570" cy="404664"/>
          </a:xfrm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Erasbus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tour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| 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  <a:hlinkClick r:id="rId5"/>
              </a:rPr>
              <a:t>erasbus@ixesn.fr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|       @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ixesn</a:t>
            </a:r>
            <a:endParaRPr lang="sv-SE" sz="1400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ea typeface="Champagne &amp; Limousines" charset="0"/>
              <a:cs typeface="Lato Regular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04864"/>
            <a:ext cx="1084039" cy="108403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10" y="2306219"/>
            <a:ext cx="2017936" cy="675731"/>
          </a:xfrm>
          <a:prstGeom prst="rect">
            <a:avLst/>
          </a:prstGeom>
        </p:spPr>
      </p:pic>
      <p:sp>
        <p:nvSpPr>
          <p:cNvPr id="11" name="Titre 3"/>
          <p:cNvSpPr>
            <a:spLocks noGrp="1"/>
          </p:cNvSpPr>
          <p:nvPr>
            <p:ph type="title"/>
            <p:extLst/>
          </p:nvPr>
        </p:nvSpPr>
        <p:spPr>
          <a:xfrm>
            <a:off x="539552" y="908720"/>
            <a:ext cx="8939336" cy="1080120"/>
          </a:xfrm>
        </p:spPr>
        <p:txBody>
          <a:bodyPr>
            <a:normAutofit/>
          </a:bodyPr>
          <a:lstStyle/>
          <a:p>
            <a:r>
              <a:rPr lang="fr-FR" b="0" dirty="0" err="1">
                <a:latin typeface="Lobster 1.4" panose="02000506000000020003" pitchFamily="50" charset="0"/>
              </a:rPr>
              <a:t>Erasbus</a:t>
            </a:r>
            <a:r>
              <a:rPr lang="fr-FR" b="0" dirty="0">
                <a:latin typeface="Lobster 1.4" panose="02000506000000020003" pitchFamily="50" charset="0"/>
              </a:rPr>
              <a:t> tour : pourquoi ce </a:t>
            </a:r>
            <a:r>
              <a:rPr lang="fr-FR" b="0" dirty="0" smtClean="0">
                <a:latin typeface="Lobster 1.4" panose="02000506000000020003" pitchFamily="50" charset="0"/>
              </a:rPr>
              <a:t>projet ?</a:t>
            </a:r>
            <a:endParaRPr lang="fr-FR" b="0" dirty="0">
              <a:latin typeface="Lobster 1.4" panose="02000506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8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93398"/>
            <a:ext cx="619469" cy="464602"/>
          </a:xfrm>
          <a:prstGeom prst="rect">
            <a:avLst/>
          </a:prstGeom>
        </p:spPr>
      </p:pic>
      <p:sp>
        <p:nvSpPr>
          <p:cNvPr id="71" name="Titre 1"/>
          <p:cNvSpPr>
            <a:spLocks noGrp="1"/>
          </p:cNvSpPr>
          <p:nvPr/>
        </p:nvSpPr>
        <p:spPr>
          <a:xfrm>
            <a:off x="2315569" y="404664"/>
            <a:ext cx="6542088" cy="603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 cap="none" spc="-200" baseline="0">
                <a:solidFill>
                  <a:srgbClr val="00BDF3"/>
                </a:solidFill>
                <a:latin typeface="Kelson Sans" panose="02000500000000000000" pitchFamily="50" charset="0"/>
                <a:ea typeface="+mj-ea"/>
                <a:cs typeface="+mj-cs"/>
              </a:defRPr>
            </a:lvl1pPr>
            <a:lvl2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2pPr>
            <a:lvl3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3pPr>
            <a:lvl4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4pPr>
            <a:lvl5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5pPr>
            <a:lvl6pPr marL="4572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6pPr>
            <a:lvl7pPr marL="9144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7pPr>
            <a:lvl8pPr marL="13716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8pPr>
            <a:lvl9pPr marL="18288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9pPr>
          </a:lstStyle>
          <a:p>
            <a:pPr>
              <a:defRPr/>
            </a:pPr>
            <a:r>
              <a:rPr lang="fr-FR" sz="3600" spc="0" dirty="0">
                <a:latin typeface="Lobster 1.4"/>
                <a:cs typeface="Lobster 1.4"/>
              </a:rPr>
              <a:t>Les </a:t>
            </a:r>
            <a:r>
              <a:rPr lang="fr-FR" sz="3600" spc="0" dirty="0" smtClean="0">
                <a:latin typeface="Lobster 1.4"/>
                <a:cs typeface="Lobster 1.4"/>
              </a:rPr>
              <a:t>partenaires</a:t>
            </a:r>
            <a:endParaRPr lang="fr-FR" sz="3600" spc="0" dirty="0">
              <a:latin typeface="Lobster 1.4"/>
              <a:cs typeface="Lobster 1.4"/>
            </a:endParaRPr>
          </a:p>
        </p:txBody>
      </p:sp>
      <p:sp>
        <p:nvSpPr>
          <p:cNvPr id="2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54894" y="6423367"/>
            <a:ext cx="6493570" cy="404664"/>
          </a:xfrm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Erasbus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tour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| 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  <a:hlinkClick r:id="rId4"/>
              </a:rPr>
              <a:t>erasbus@ixesn.fr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|       @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ixesn</a:t>
            </a:r>
            <a:endParaRPr lang="sv-SE" sz="1400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ea typeface="Champagne &amp; Limousines" charset="0"/>
              <a:cs typeface="Lato Regular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35" y="3567052"/>
            <a:ext cx="1113280" cy="101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74" y="3677807"/>
            <a:ext cx="1870358" cy="90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18" y="3592309"/>
            <a:ext cx="1010844" cy="91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7" t="13165" r="14552" b="12421"/>
          <a:stretch>
            <a:fillRect/>
          </a:stretch>
        </p:blipFill>
        <p:spPr bwMode="auto">
          <a:xfrm>
            <a:off x="5292080" y="2170721"/>
            <a:ext cx="1204692" cy="97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logo_mef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74" y="5137238"/>
            <a:ext cx="2016224" cy="668026"/>
          </a:xfrm>
          <a:prstGeom prst="rect">
            <a:avLst/>
          </a:prstGeom>
        </p:spPr>
      </p:pic>
      <p:pic>
        <p:nvPicPr>
          <p:cNvPr id="3" name="Image 2" descr="logo_avuf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44" y="2384470"/>
            <a:ext cx="1441264" cy="540474"/>
          </a:xfrm>
          <a:prstGeom prst="rect">
            <a:avLst/>
          </a:prstGeom>
        </p:spPr>
      </p:pic>
      <p:pic>
        <p:nvPicPr>
          <p:cNvPr id="4" name="Image 3" descr="logo-jeunes-europeens-de-france2x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35" y="5026980"/>
            <a:ext cx="1619672" cy="778284"/>
          </a:xfrm>
          <a:prstGeom prst="rect">
            <a:avLst/>
          </a:prstGeom>
        </p:spPr>
      </p:pic>
      <p:pic>
        <p:nvPicPr>
          <p:cNvPr id="13" name="Image 12" descr="Logo_ParlementEuropéendesJeunes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26" y="5084342"/>
            <a:ext cx="3387896" cy="6489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7" y="2132856"/>
            <a:ext cx="2307757" cy="772781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/>
        </p:nvSpPr>
        <p:spPr>
          <a:xfrm>
            <a:off x="2315569" y="926973"/>
            <a:ext cx="6542088" cy="6032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 cap="none" spc="-200" baseline="0">
                <a:solidFill>
                  <a:srgbClr val="00BDF3"/>
                </a:solidFill>
                <a:latin typeface="Kelson Sans" panose="02000500000000000000" pitchFamily="50" charset="0"/>
                <a:ea typeface="+mj-ea"/>
                <a:cs typeface="+mj-cs"/>
              </a:defRPr>
            </a:lvl1pPr>
            <a:lvl2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2pPr>
            <a:lvl3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3pPr>
            <a:lvl4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4pPr>
            <a:lvl5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5pPr>
            <a:lvl6pPr marL="4572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6pPr>
            <a:lvl7pPr marL="9144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7pPr>
            <a:lvl8pPr marL="13716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8pPr>
            <a:lvl9pPr marL="18288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9pPr>
          </a:lstStyle>
          <a:p>
            <a:pPr>
              <a:defRPr/>
            </a:pPr>
            <a:r>
              <a:rPr lang="fr-FR" sz="3600" spc="0" dirty="0" smtClean="0">
                <a:latin typeface="Lobster 1.4"/>
                <a:cs typeface="Lobster 1.4"/>
              </a:rPr>
              <a:t>Ils soutiennent l’</a:t>
            </a:r>
            <a:r>
              <a:rPr lang="fr-FR" sz="3600" spc="0" dirty="0" err="1" smtClean="0">
                <a:latin typeface="Lobster 1.4"/>
                <a:cs typeface="Lobster 1.4"/>
              </a:rPr>
              <a:t>Erasbus</a:t>
            </a:r>
            <a:r>
              <a:rPr lang="fr-FR" sz="3600" spc="0" dirty="0" smtClean="0">
                <a:latin typeface="Lobster 1.4"/>
                <a:cs typeface="Lobster 1.4"/>
              </a:rPr>
              <a:t> !</a:t>
            </a:r>
            <a:endParaRPr lang="fr-FR" sz="3600" spc="0" dirty="0">
              <a:latin typeface="Lobster 1.4"/>
              <a:cs typeface="Lobster 1.4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67" y="1904764"/>
            <a:ext cx="913957" cy="130821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21660"/>
            <a:ext cx="2262895" cy="47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38192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93398"/>
            <a:ext cx="619469" cy="46460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3456384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endParaRPr lang="fr-FR" sz="2400" b="0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>
              <a:buBlip>
                <a:blip r:embed="rId4"/>
              </a:buBlip>
            </a:pP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Village </a:t>
            </a: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associatif : </a:t>
            </a: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stand, animation…</a:t>
            </a:r>
          </a:p>
          <a:p>
            <a:pPr>
              <a:buBlip>
                <a:blip r:embed="rId4"/>
              </a:buBlip>
            </a:pP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Forum de la </a:t>
            </a: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mobilité : </a:t>
            </a: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conférence, atelier thématique</a:t>
            </a:r>
          </a:p>
          <a:p>
            <a:pPr>
              <a:buBlip>
                <a:blip r:embed="rId4"/>
              </a:buBlip>
            </a:pP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Diner international</a:t>
            </a:r>
          </a:p>
          <a:p>
            <a:pPr>
              <a:buBlip>
                <a:blip r:embed="rId4"/>
              </a:buBlip>
            </a:pP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Café des langues</a:t>
            </a:r>
            <a:endParaRPr lang="fr-FR" sz="2400" b="0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>
              <a:buBlip>
                <a:blip r:embed="rId4"/>
              </a:buBlip>
            </a:pPr>
            <a:r>
              <a:rPr lang="fr-F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Concerts, émissions de radio</a:t>
            </a:r>
          </a:p>
          <a:p>
            <a:pPr>
              <a:buBlip>
                <a:blip r:embed="rId4"/>
              </a:buBlip>
            </a:pPr>
            <a:r>
              <a:rPr lang="fr-F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Nuits des Étudiants du </a:t>
            </a: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Monde</a:t>
            </a:r>
            <a:endParaRPr lang="fr-FR" sz="2400" b="0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6" name="Titre 1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854504202"/>
              </p:ext>
            </p:extLst>
          </p:nvPr>
        </p:nvSpPr>
        <p:spPr>
          <a:xfrm>
            <a:off x="467544" y="980728"/>
            <a:ext cx="68042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Lobster 1.4"/>
              <a:ea typeface="+mj-ea"/>
              <a:cs typeface="Lobster 1.4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Lobster 1.4"/>
                <a:ea typeface="+mj-ea"/>
                <a:cs typeface="Lobster 1.4"/>
              </a:rPr>
              <a:t>Animations </a:t>
            </a:r>
            <a:r>
              <a:rPr lang="fr-FR" sz="3600" b="1" dirty="0">
                <a:solidFill>
                  <a:srgbClr val="00AEEF"/>
                </a:solidFill>
                <a:latin typeface="Lobster 1.4"/>
                <a:ea typeface="+mj-ea"/>
                <a:cs typeface="Lobster 1.4"/>
              </a:rPr>
              <a:t>grand</a:t>
            </a:r>
            <a:r>
              <a:rPr kumimoji="0" lang="fr-FR" sz="3600" b="1" i="0" u="none" strike="noStrike" kern="1200" cap="none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Lobster 1.4"/>
                <a:ea typeface="+mj-ea"/>
                <a:cs typeface="Lobster 1.4"/>
              </a:rPr>
              <a:t> </a:t>
            </a:r>
            <a:r>
              <a:rPr lang="fr-FR" sz="3600" b="1" dirty="0">
                <a:solidFill>
                  <a:srgbClr val="00AEEF"/>
                </a:solidFill>
                <a:latin typeface="Lobster 1.4"/>
                <a:ea typeface="+mj-ea"/>
                <a:cs typeface="Lobster 1.4"/>
              </a:rPr>
              <a:t>public</a:t>
            </a:r>
            <a:endParaRPr lang="fr-FR" sz="3600" b="1" i="0" u="none" strike="noStrike" cap="none" baseline="0" noProof="0" dirty="0">
              <a:solidFill>
                <a:srgbClr val="00AEEF"/>
              </a:solidFill>
              <a:latin typeface="Lobster 1.4"/>
              <a:ea typeface="+mj-ea"/>
              <a:cs typeface="Lobster 1.4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54894" y="6441579"/>
            <a:ext cx="6493570" cy="404664"/>
          </a:xfrm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Erasbus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tour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| 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  <a:hlinkClick r:id="rId5"/>
              </a:rPr>
              <a:t>erasbus@ixesn.fr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|       @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ixesn</a:t>
            </a:r>
            <a:endParaRPr lang="sv-SE" sz="1400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ea typeface="Champagne &amp; Limousines" charset="0"/>
              <a:cs typeface="Lato Regular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34854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943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93398"/>
            <a:ext cx="619469" cy="46460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endParaRPr lang="fr-FR" sz="2400" b="0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>
              <a:buBlip>
                <a:blip r:embed="rId4"/>
              </a:buBlip>
            </a:pP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Intervention en milieu scolaire </a:t>
            </a:r>
          </a:p>
          <a:p>
            <a:pPr marL="0" indent="0"/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« Erasmus </a:t>
            </a:r>
            <a:r>
              <a:rPr lang="fr-F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In </a:t>
            </a:r>
            <a:r>
              <a:rPr lang="fr-FR" sz="2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Schools</a:t>
            </a: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 »</a:t>
            </a:r>
          </a:p>
          <a:p>
            <a:pPr marL="0" indent="0"/>
            <a:r>
              <a:rPr lang="fr-F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(Collèges, lycées, filières pro, CFA…</a:t>
            </a: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)</a:t>
            </a:r>
          </a:p>
          <a:p>
            <a:pPr>
              <a:buBlip>
                <a:blip r:embed="rId4"/>
              </a:buBlip>
            </a:pP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Un établissement choisi par l’Agence</a:t>
            </a:r>
          </a:p>
          <a:p>
            <a:pPr>
              <a:buBlip>
                <a:blip r:embed="rId4"/>
              </a:buBlip>
            </a:pP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Présence de l’</a:t>
            </a:r>
            <a:r>
              <a:rPr lang="fr-FR" sz="2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Erasbus</a:t>
            </a:r>
            <a:endParaRPr lang="fr-FR" sz="2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>
              <a:buBlip>
                <a:blip r:embed="rId4"/>
              </a:buBlip>
            </a:pP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ESN France</a:t>
            </a: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 </a:t>
            </a: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vous accompagne !</a:t>
            </a:r>
          </a:p>
          <a:p>
            <a:pPr lvl="1"/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Trames et conseils dans le Guide Erasmus in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Schools</a:t>
            </a: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 lvl="1"/>
            <a:r>
              <a:rPr lang="fr-FR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Jeux </a:t>
            </a:r>
            <a:endParaRPr lang="fr-FR" sz="2000" b="0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 marL="0" indent="0"/>
            <a:endParaRPr lang="fr-FR" sz="2400" b="0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67544" y="908720"/>
            <a:ext cx="68042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Lobster 1.4"/>
              <a:ea typeface="+mj-ea"/>
              <a:cs typeface="Lobster 1.4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Lobster 1.4"/>
                <a:ea typeface="+mj-ea"/>
                <a:cs typeface="Lobster 1.4"/>
              </a:rPr>
              <a:t>Intervention en milieu scolaire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54894" y="6441579"/>
            <a:ext cx="6493570" cy="404664"/>
          </a:xfrm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Erasbus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tour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| 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  <a:hlinkClick r:id="rId5"/>
              </a:rPr>
              <a:t>erasbus@ixesn.fr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|       @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ixesn</a:t>
            </a:r>
            <a:endParaRPr lang="sv-SE" sz="1400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ea typeface="Champagne &amp; Limousines" charset="0"/>
              <a:cs typeface="Lato Regular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 descr="Capture d’écran 2017-03-30 à 22.14.3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899">
            <a:off x="7364899" y="4306325"/>
            <a:ext cx="1263886" cy="17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3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93398"/>
            <a:ext cx="619469" cy="46460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2965"/>
            <a:ext cx="4474840" cy="49743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Blip>
                <a:blip r:embed="rId4"/>
              </a:buBlip>
            </a:pPr>
            <a:r>
              <a:rPr lang="fr-FR" sz="1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Kit Tickets pour le monde </a:t>
            </a:r>
            <a:r>
              <a:rPr lang="fr-FR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:</a:t>
            </a:r>
          </a:p>
          <a:p>
            <a:pPr lvl="1"/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Passeport</a:t>
            </a:r>
          </a:p>
          <a:p>
            <a:pPr lvl="1"/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Dazibao</a:t>
            </a:r>
          </a:p>
          <a:p>
            <a:pPr lvl="1"/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Affiches/Cartes postales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/Stickers</a:t>
            </a:r>
            <a:endParaRPr lang="fr-FR" sz="1900" b="0" dirty="0" smtClean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>
              <a:buBlip>
                <a:blip r:embed="rId4"/>
              </a:buBlip>
            </a:pPr>
            <a:r>
              <a:rPr lang="fr-FR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Kit Erasmus in </a:t>
            </a:r>
            <a:r>
              <a:rPr lang="fr-FR" sz="19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Schools</a:t>
            </a:r>
            <a:endParaRPr lang="fr-FR" sz="1900" b="0" dirty="0" smtClean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>
              <a:buBlip>
                <a:blip r:embed="rId4"/>
              </a:buBlip>
            </a:pPr>
            <a:r>
              <a:rPr lang="fr-FR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Stickers </a:t>
            </a:r>
            <a:r>
              <a:rPr lang="fr-FR" sz="19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Erasbus</a:t>
            </a:r>
            <a:endParaRPr lang="fr-FR" sz="1900" b="0" dirty="0" smtClean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>
              <a:buBlip>
                <a:blip r:embed="rId4"/>
              </a:buBlip>
            </a:pPr>
            <a:endParaRPr lang="fr-FR" sz="2100" b="0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>
              <a:buBlip>
                <a:blip r:embed="rId4"/>
              </a:buBlip>
            </a:pPr>
            <a:r>
              <a:rPr lang="fr-FR" sz="2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Tables</a:t>
            </a:r>
          </a:p>
          <a:p>
            <a:pPr>
              <a:buBlip>
                <a:blip r:embed="rId4"/>
              </a:buBlip>
            </a:pPr>
            <a:r>
              <a:rPr lang="fr-FR" sz="2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Chaises </a:t>
            </a:r>
            <a:r>
              <a:rPr lang="fr-FR" sz="2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/ Canapés</a:t>
            </a:r>
            <a:endParaRPr lang="fr-FR" sz="2100" b="0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>
              <a:buBlip>
                <a:blip r:embed="rId4"/>
              </a:buBlip>
            </a:pPr>
            <a:r>
              <a:rPr lang="fr-FR" sz="2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Parasol imperméable</a:t>
            </a:r>
          </a:p>
          <a:p>
            <a:pPr>
              <a:buBlip>
                <a:blip r:embed="rId4"/>
              </a:buBlip>
            </a:pPr>
            <a:r>
              <a:rPr lang="fr-FR" sz="2100" b="0" dirty="0" smtClean="0">
                <a:solidFill>
                  <a:srgbClr val="404040"/>
                </a:solidFill>
                <a:latin typeface="Lato Regular"/>
                <a:cs typeface="Lato Regular"/>
              </a:rPr>
              <a:t>Oriflamme </a:t>
            </a:r>
            <a:r>
              <a:rPr lang="fr-FR" sz="2100" b="0" dirty="0" smtClean="0">
                <a:solidFill>
                  <a:srgbClr val="404040"/>
                </a:solidFill>
                <a:latin typeface="Lato Regular"/>
                <a:cs typeface="Lato Regular"/>
              </a:rPr>
              <a:t>/ </a:t>
            </a:r>
            <a:r>
              <a:rPr lang="fr-FR" sz="2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Drapeau </a:t>
            </a:r>
            <a:r>
              <a:rPr lang="fr-FR" sz="2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ESN </a:t>
            </a:r>
            <a:endParaRPr lang="fr-FR" sz="2100" b="0" dirty="0">
              <a:solidFill>
                <a:srgbClr val="000000"/>
              </a:solidFill>
              <a:latin typeface="Lato Regular"/>
              <a:cs typeface="Lato Regular"/>
            </a:endParaRPr>
          </a:p>
          <a:p>
            <a:pPr>
              <a:buBlip>
                <a:blip r:embed="rId4"/>
              </a:buBlip>
            </a:pPr>
            <a:r>
              <a:rPr lang="fr-FR" sz="2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Si possible : vélos, goodies, etc.</a:t>
            </a:r>
            <a:endParaRPr lang="fr-FR" sz="2100" b="0" dirty="0">
              <a:latin typeface="Lato Regular"/>
              <a:cs typeface="Lato Regular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54894" y="6441579"/>
            <a:ext cx="6493570" cy="404664"/>
          </a:xfrm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Erasbus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tour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| 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  <a:hlinkClick r:id="rId5"/>
              </a:rPr>
              <a:t>erasbus@ixesn.fr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|       @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ixesn</a:t>
            </a:r>
            <a:endParaRPr lang="sv-SE" sz="1400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ea typeface="Champagne &amp; Limousines" charset="0"/>
              <a:cs typeface="Lato Regular"/>
            </a:endParaRPr>
          </a:p>
        </p:txBody>
      </p:sp>
      <p:pic>
        <p:nvPicPr>
          <p:cNvPr id="2" name="Image 1" descr="Passeport_30 ans_Couv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92522"/>
            <a:ext cx="1444690" cy="2004220"/>
          </a:xfrm>
          <a:prstGeom prst="rect">
            <a:avLst/>
          </a:prstGeom>
        </p:spPr>
      </p:pic>
      <p:pic>
        <p:nvPicPr>
          <p:cNvPr id="4" name="Image 3" descr="Capture d’écran 2017-03-30 à 22.07.4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196082"/>
            <a:ext cx="1930400" cy="2197100"/>
          </a:xfrm>
          <a:prstGeom prst="rect">
            <a:avLst/>
          </a:prstGeom>
        </p:spPr>
      </p:pic>
      <p:pic>
        <p:nvPicPr>
          <p:cNvPr id="5" name="Image 4" descr="Capture d’écran 2017-03-30 à 22.14.3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62" y="3607431"/>
            <a:ext cx="1477764" cy="2100917"/>
          </a:xfrm>
          <a:prstGeom prst="rect">
            <a:avLst/>
          </a:prstGeom>
        </p:spPr>
      </p:pic>
      <p:pic>
        <p:nvPicPr>
          <p:cNvPr id="9" name="Image 8" descr="Capture d’écran 2017-03-30 à 22.17.5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9616" y="3393182"/>
            <a:ext cx="1444961" cy="2016224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2339752" y="476672"/>
            <a:ext cx="68042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Lobster 1.4"/>
                <a:ea typeface="+mj-ea"/>
                <a:cs typeface="Lobster 1.4"/>
              </a:rPr>
              <a:t>Que transporte l’</a:t>
            </a:r>
            <a:r>
              <a:rPr kumimoji="0" lang="fr-FR" sz="3600" b="1" i="0" u="none" strike="noStrike" kern="1200" cap="none" normalizeH="0" baseline="0" noProof="0" dirty="0" err="1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Lobster 1.4"/>
                <a:ea typeface="+mj-ea"/>
                <a:cs typeface="Lobster 1.4"/>
              </a:rPr>
              <a:t>Erasbus</a:t>
            </a:r>
            <a:r>
              <a:rPr kumimoji="0" lang="fr-FR" sz="3600" b="1" i="0" u="none" strike="noStrike" kern="1200" cap="none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Lobster 1.4"/>
                <a:ea typeface="+mj-ea"/>
                <a:cs typeface="Lobster 1.4"/>
              </a:rPr>
              <a:t>?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44016" y="1229072"/>
            <a:ext cx="5652120" cy="471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Kit de communication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Kelson Sans" panose="02000500000000000000"/>
              <a:ea typeface="+mj-ea"/>
              <a:cs typeface="+mj-cs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44016" y="4005064"/>
            <a:ext cx="68042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Salons/stand</a:t>
            </a:r>
          </a:p>
        </p:txBody>
      </p:sp>
    </p:spTree>
    <p:extLst>
      <p:ext uri="{BB962C8B-B14F-4D97-AF65-F5344CB8AC3E}">
        <p14:creationId xmlns:p14="http://schemas.microsoft.com/office/powerpoint/2010/main" val="246063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93398"/>
            <a:ext cx="619469" cy="464602"/>
          </a:xfrm>
          <a:prstGeom prst="rect">
            <a:avLst/>
          </a:prstGeom>
        </p:spPr>
      </p:pic>
      <p:sp>
        <p:nvSpPr>
          <p:cNvPr id="71" name="Titre 1"/>
          <p:cNvSpPr>
            <a:spLocks noGrp="1"/>
          </p:cNvSpPr>
          <p:nvPr/>
        </p:nvSpPr>
        <p:spPr>
          <a:xfrm>
            <a:off x="2483768" y="548680"/>
            <a:ext cx="6542088" cy="603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 cap="none" spc="-200" baseline="0">
                <a:solidFill>
                  <a:srgbClr val="00BDF3"/>
                </a:solidFill>
                <a:latin typeface="Kelson Sans" panose="02000500000000000000" pitchFamily="50" charset="0"/>
                <a:ea typeface="+mj-ea"/>
                <a:cs typeface="+mj-cs"/>
              </a:defRPr>
            </a:lvl1pPr>
            <a:lvl2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2pPr>
            <a:lvl3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3pPr>
            <a:lvl4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4pPr>
            <a:lvl5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5pPr>
            <a:lvl6pPr marL="4572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6pPr>
            <a:lvl7pPr marL="9144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7pPr>
            <a:lvl8pPr marL="13716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8pPr>
            <a:lvl9pPr marL="18288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DF3"/>
                </a:solidFill>
                <a:latin typeface="Kelson Sans" charset="0"/>
              </a:defRPr>
            </a:lvl9pPr>
          </a:lstStyle>
          <a:p>
            <a:pPr>
              <a:defRPr/>
            </a:pPr>
            <a:r>
              <a:rPr lang="fr-FR" sz="3600" spc="0" dirty="0" smtClean="0">
                <a:latin typeface="Lobster 1.4"/>
                <a:cs typeface="Lobster 1.4"/>
              </a:rPr>
              <a:t>Le véhicule</a:t>
            </a:r>
            <a:endParaRPr lang="fr-FR" sz="3600" spc="0" dirty="0">
              <a:latin typeface="Lobster 1.4"/>
              <a:cs typeface="Lobster 1.4"/>
            </a:endParaRPr>
          </a:p>
        </p:txBody>
      </p:sp>
      <p:sp>
        <p:nvSpPr>
          <p:cNvPr id="2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11486" y="6423367"/>
            <a:ext cx="6493570" cy="404664"/>
          </a:xfrm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Erasbus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 tour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| 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hampagne &amp; Limousines" charset="0"/>
                <a:ea typeface="Champagne &amp; Limousines" charset="0"/>
                <a:cs typeface="Champagne &amp; Limousines" charset="0"/>
                <a:hlinkClick r:id="rId4"/>
              </a:rPr>
              <a:t>erasbus@ixesn.fr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|       @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ixesn</a:t>
            </a:r>
            <a:endParaRPr lang="sv-SE" sz="1400" b="1" dirty="0">
              <a:solidFill>
                <a:schemeClr val="tx1">
                  <a:lumMod val="65000"/>
                  <a:lumOff val="35000"/>
                </a:schemeClr>
              </a:solidFill>
              <a:latin typeface="Champagne &amp; Limousines" charset="0"/>
              <a:ea typeface="Champagne &amp; Limousines" charset="0"/>
              <a:cs typeface="Champagne &amp; Limousines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5536" y="620688"/>
            <a:ext cx="5256584" cy="42484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endParaRPr lang="fr-FR" sz="2200" b="0" dirty="0" smtClean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>
              <a:lnSpc>
                <a:spcPct val="140000"/>
              </a:lnSpc>
              <a:buFontTx/>
              <a:buBlip>
                <a:blip r:embed="rId5"/>
              </a:buBlip>
            </a:pPr>
            <a:r>
              <a:rPr lang="fr-FR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 </a:t>
            </a:r>
            <a:r>
              <a:rPr lang="fr-FR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Différent de celui du Warm up à Paris</a:t>
            </a:r>
          </a:p>
          <a:p>
            <a:pPr>
              <a:lnSpc>
                <a:spcPct val="140000"/>
              </a:lnSpc>
              <a:buFontTx/>
              <a:buBlip>
                <a:blip r:embed="rId5"/>
              </a:buBlip>
            </a:pPr>
            <a:r>
              <a:rPr lang="fr-FR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 6/9 places + espace de stockage</a:t>
            </a:r>
          </a:p>
          <a:p>
            <a:pPr>
              <a:lnSpc>
                <a:spcPct val="140000"/>
              </a:lnSpc>
              <a:buFontTx/>
              <a:buBlip>
                <a:blip r:embed="rId5"/>
              </a:buBlip>
            </a:pPr>
            <a:r>
              <a:rPr lang="fr-FR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 </a:t>
            </a:r>
            <a:r>
              <a:rPr lang="fr-FR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Déco adaptée au nouveau véhicule</a:t>
            </a:r>
            <a:endParaRPr lang="fr-FR" sz="2200" b="0" dirty="0" smtClean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</p:txBody>
      </p:sp>
      <p:pic>
        <p:nvPicPr>
          <p:cNvPr id="3" name="Image 2" descr="18342591_1596246503738484_5758313328998837923_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07" y="2924944"/>
            <a:ext cx="3360373" cy="2520280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395536" y="-91008"/>
            <a:ext cx="8208912" cy="2376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endParaRPr lang="fr-FR" sz="2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>
              <a:lnSpc>
                <a:spcPct val="140000"/>
              </a:lnSpc>
              <a:buFontTx/>
              <a:buBlip>
                <a:blip r:embed="rId5"/>
              </a:buBlip>
            </a:pP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 </a:t>
            </a: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Vous le découvrirez dans les prochaines semaines !</a:t>
            </a:r>
            <a:endParaRPr lang="fr-FR" sz="2200" b="0" dirty="0" smtClean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03904705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55" y="6393398"/>
            <a:ext cx="619469" cy="4646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6347048" cy="940966"/>
          </a:xfrm>
        </p:spPr>
        <p:txBody>
          <a:bodyPr/>
          <a:lstStyle/>
          <a:p>
            <a:r>
              <a:rPr lang="fr-FR" dirty="0" smtClean="0">
                <a:latin typeface="Lobster 1.4"/>
                <a:cs typeface="Lobster 1.4"/>
              </a:rPr>
              <a:t>Kit </a:t>
            </a:r>
            <a:r>
              <a:rPr lang="fr-FR" dirty="0" err="1" smtClean="0">
                <a:latin typeface="Lobster 1.4"/>
                <a:cs typeface="Lobster 1.4"/>
              </a:rPr>
              <a:t>Erasbus</a:t>
            </a:r>
            <a:endParaRPr lang="fr-FR" dirty="0">
              <a:latin typeface="Lobster 1.4"/>
              <a:cs typeface="Lobster 1.4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39552" y="1772816"/>
            <a:ext cx="8352928" cy="4497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Tx/>
              <a:buBlip>
                <a:blip r:embed="rId4"/>
              </a:buBlip>
            </a:pP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Un kit de promotion et d’accompagnement</a:t>
            </a:r>
          </a:p>
          <a:p>
            <a:pPr>
              <a:lnSpc>
                <a:spcPct val="120000"/>
              </a:lnSpc>
              <a:buFontTx/>
              <a:buBlip>
                <a:blip r:embed="rId4"/>
              </a:buBlip>
            </a:pP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Disponible en ligne </a:t>
            </a: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dans le wiki et </a:t>
            </a: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mis à jour régulièrement</a:t>
            </a:r>
          </a:p>
          <a:p>
            <a:pPr>
              <a:lnSpc>
                <a:spcPct val="120000"/>
              </a:lnSpc>
              <a:buFontTx/>
              <a:buBlip>
                <a:blip r:embed="rId4"/>
              </a:buBlip>
            </a:pPr>
            <a:r>
              <a:rPr lang="fr-FR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Un tas de ressources utiles pour septembre :</a:t>
            </a:r>
          </a:p>
          <a:p>
            <a:pPr lvl="1">
              <a:lnSpc>
                <a:spcPct val="120000"/>
              </a:lnSpc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Kit de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com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’ pour les sites Internet et réseaux sociaux</a:t>
            </a:r>
          </a:p>
          <a:p>
            <a:pPr lvl="1">
              <a:lnSpc>
                <a:spcPct val="120000"/>
              </a:lnSpc>
            </a:pPr>
            <a:r>
              <a:rPr lang="fr-FR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Plaquette institutionnelle</a:t>
            </a:r>
          </a:p>
          <a:p>
            <a:pPr lvl="1">
              <a:lnSpc>
                <a:spcPct val="120000"/>
              </a:lnSpc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Logos</a:t>
            </a:r>
          </a:p>
          <a:p>
            <a:pPr lvl="1">
              <a:lnSpc>
                <a:spcPct val="120000"/>
              </a:lnSpc>
            </a:pPr>
            <a:r>
              <a:rPr lang="fr-FR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Animations : jeux, quizz, etc.</a:t>
            </a:r>
          </a:p>
          <a:p>
            <a:pPr lvl="1">
              <a:lnSpc>
                <a:spcPct val="120000"/>
              </a:lnSpc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Communiqué de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presse</a:t>
            </a:r>
          </a:p>
          <a:p>
            <a:pPr lvl="1">
              <a:lnSpc>
                <a:spcPct val="120000"/>
              </a:lnSpc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Présentation interne</a:t>
            </a: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 lvl="1">
              <a:lnSpc>
                <a:spcPct val="120000"/>
              </a:lnSpc>
            </a:pPr>
            <a:r>
              <a:rPr lang="fr-FR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Etc.</a:t>
            </a:r>
            <a:endParaRPr lang="fr-FR" sz="2000" b="0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0246" y="6453336"/>
            <a:ext cx="8062234" cy="404664"/>
          </a:xfrm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Erasbus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tour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| </a:t>
            </a:r>
            <a:r>
              <a:rPr lang="en-US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  <a:hlinkClick r:id="rId5"/>
              </a:rPr>
              <a:t>erasbus@ixesn.fr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|        @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ixesn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ea typeface="Champagne &amp; Limousines" charset="0"/>
                <a:cs typeface="Lato Regular"/>
              </a:rPr>
              <a:t> </a:t>
            </a:r>
            <a:endParaRPr lang="sv-SE" sz="1400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ea typeface="Champagne &amp; Limousines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95559325"/>
      </p:ext>
    </p:extLst>
  </p:cSld>
  <p:clrMapOvr>
    <a:masterClrMapping/>
  </p:clrMapOvr>
</p:sld>
</file>

<file path=ppt/theme/theme1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ESN_fullColour_pink">
  <a:themeElements>
    <a:clrScheme name="Custom 1">
      <a:dk1>
        <a:srgbClr val="1C1C1C"/>
      </a:dk1>
      <a:lt1>
        <a:sysClr val="window" lastClr="FFFFFF"/>
      </a:lt1>
      <a:dk2>
        <a:srgbClr val="2E3192"/>
      </a:dk2>
      <a:lt2>
        <a:srgbClr val="EEECE1"/>
      </a:lt2>
      <a:accent1>
        <a:srgbClr val="00AEEF"/>
      </a:accent1>
      <a:accent2>
        <a:srgbClr val="0088B8"/>
      </a:accent2>
      <a:accent3>
        <a:srgbClr val="EC008C"/>
      </a:accent3>
      <a:accent4>
        <a:srgbClr val="B4006B"/>
      </a:accent4>
      <a:accent5>
        <a:srgbClr val="F47B20"/>
      </a:accent5>
      <a:accent6>
        <a:srgbClr val="7BC143"/>
      </a:accent6>
      <a:hlink>
        <a:srgbClr val="1F497D"/>
      </a:hlink>
      <a:folHlink>
        <a:srgbClr val="800080"/>
      </a:folHlink>
    </a:clrScheme>
    <a:fontScheme name="ESNstyl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ESN_fullColour_blue">
  <a:themeElements>
    <a:clrScheme name="Custom 1">
      <a:dk1>
        <a:srgbClr val="1C1C1C"/>
      </a:dk1>
      <a:lt1>
        <a:sysClr val="window" lastClr="FFFFFF"/>
      </a:lt1>
      <a:dk2>
        <a:srgbClr val="2E3192"/>
      </a:dk2>
      <a:lt2>
        <a:srgbClr val="EEECE1"/>
      </a:lt2>
      <a:accent1>
        <a:srgbClr val="00AEEF"/>
      </a:accent1>
      <a:accent2>
        <a:srgbClr val="0088B8"/>
      </a:accent2>
      <a:accent3>
        <a:srgbClr val="EC008C"/>
      </a:accent3>
      <a:accent4>
        <a:srgbClr val="B4006B"/>
      </a:accent4>
      <a:accent5>
        <a:srgbClr val="F47B20"/>
      </a:accent5>
      <a:accent6>
        <a:srgbClr val="7BC143"/>
      </a:accent6>
      <a:hlink>
        <a:srgbClr val="1F497D"/>
      </a:hlink>
      <a:folHlink>
        <a:srgbClr val="800080"/>
      </a:folHlink>
    </a:clrScheme>
    <a:fontScheme name="ESNstyl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ESN_fullColour_orange">
  <a:themeElements>
    <a:clrScheme name="Custom 1">
      <a:dk1>
        <a:srgbClr val="1C1C1C"/>
      </a:dk1>
      <a:lt1>
        <a:sysClr val="window" lastClr="FFFFFF"/>
      </a:lt1>
      <a:dk2>
        <a:srgbClr val="2E3192"/>
      </a:dk2>
      <a:lt2>
        <a:srgbClr val="EEECE1"/>
      </a:lt2>
      <a:accent1>
        <a:srgbClr val="00AEEF"/>
      </a:accent1>
      <a:accent2>
        <a:srgbClr val="0088B8"/>
      </a:accent2>
      <a:accent3>
        <a:srgbClr val="EC008C"/>
      </a:accent3>
      <a:accent4>
        <a:srgbClr val="B4006B"/>
      </a:accent4>
      <a:accent5>
        <a:srgbClr val="F47B20"/>
      </a:accent5>
      <a:accent6>
        <a:srgbClr val="7BC143"/>
      </a:accent6>
      <a:hlink>
        <a:srgbClr val="1F497D"/>
      </a:hlink>
      <a:folHlink>
        <a:srgbClr val="800080"/>
      </a:folHlink>
    </a:clrScheme>
    <a:fontScheme name="ESNstyl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ESN_fullColour_green">
  <a:themeElements>
    <a:clrScheme name="Custom 1">
      <a:dk1>
        <a:srgbClr val="1C1C1C"/>
      </a:dk1>
      <a:lt1>
        <a:sysClr val="window" lastClr="FFFFFF"/>
      </a:lt1>
      <a:dk2>
        <a:srgbClr val="2E3192"/>
      </a:dk2>
      <a:lt2>
        <a:srgbClr val="EEECE1"/>
      </a:lt2>
      <a:accent1>
        <a:srgbClr val="00AEEF"/>
      </a:accent1>
      <a:accent2>
        <a:srgbClr val="0088B8"/>
      </a:accent2>
      <a:accent3>
        <a:srgbClr val="EC008C"/>
      </a:accent3>
      <a:accent4>
        <a:srgbClr val="B4006B"/>
      </a:accent4>
      <a:accent5>
        <a:srgbClr val="F47B20"/>
      </a:accent5>
      <a:accent6>
        <a:srgbClr val="7BC143"/>
      </a:accent6>
      <a:hlink>
        <a:srgbClr val="1F497D"/>
      </a:hlink>
      <a:folHlink>
        <a:srgbClr val="800080"/>
      </a:folHlink>
    </a:clrScheme>
    <a:fontScheme name="ESNstyl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ESN_fullColour_green">
  <a:themeElements>
    <a:clrScheme name="Custom 1">
      <a:dk1>
        <a:srgbClr val="1C1C1C"/>
      </a:dk1>
      <a:lt1>
        <a:sysClr val="window" lastClr="FFFFFF"/>
      </a:lt1>
      <a:dk2>
        <a:srgbClr val="2E3192"/>
      </a:dk2>
      <a:lt2>
        <a:srgbClr val="EEECE1"/>
      </a:lt2>
      <a:accent1>
        <a:srgbClr val="00AEEF"/>
      </a:accent1>
      <a:accent2>
        <a:srgbClr val="0088B8"/>
      </a:accent2>
      <a:accent3>
        <a:srgbClr val="EC008C"/>
      </a:accent3>
      <a:accent4>
        <a:srgbClr val="B4006B"/>
      </a:accent4>
      <a:accent5>
        <a:srgbClr val="F47B20"/>
      </a:accent5>
      <a:accent6>
        <a:srgbClr val="7BC143"/>
      </a:accent6>
      <a:hlink>
        <a:srgbClr val="1F497D"/>
      </a:hlink>
      <a:folHlink>
        <a:srgbClr val="800080"/>
      </a:folHlink>
    </a:clrScheme>
    <a:fontScheme name="ESNstyl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SN_Presentation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N_Presentation_Template" id="{8C2D9F8E-EEC1-C949-8216-691BB7C20A96}" vid="{B23C0CB7-ACA3-2242-BF67-4B5822C1CBAC}"/>
    </a:ext>
  </a:extLst>
</a:theme>
</file>

<file path=ppt/theme/theme4.xml><?xml version="1.0" encoding="utf-8"?>
<a:theme xmlns:a="http://schemas.openxmlformats.org/drawingml/2006/main" name="Cya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N_Presentation_Template" id="{8C2D9F8E-EEC1-C949-8216-691BB7C20A96}" vid="{58F95ED1-D381-E848-A43D-BA26F689261E}"/>
    </a:ext>
  </a:extLst>
</a:theme>
</file>

<file path=ppt/theme/theme5.xml><?xml version="1.0" encoding="utf-8"?>
<a:theme xmlns:a="http://schemas.openxmlformats.org/drawingml/2006/main" name="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N_Presentation_Template" id="{8C2D9F8E-EEC1-C949-8216-691BB7C20A96}" vid="{FB38C7B7-4A96-CB48-A8A7-E4907D62DBEB}"/>
    </a:ext>
  </a:extLst>
</a:theme>
</file>

<file path=ppt/theme/theme6.xml><?xml version="1.0" encoding="utf-8"?>
<a:theme xmlns:a="http://schemas.openxmlformats.org/drawingml/2006/main" name="Magent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N_Presentation_Template" id="{8C2D9F8E-EEC1-C949-8216-691BB7C20A96}" vid="{9543D352-9046-C340-82A0-24CCC21CD76B}"/>
    </a:ext>
  </a:extLst>
</a:theme>
</file>

<file path=ppt/theme/theme7.xml><?xml version="1.0" encoding="utf-8"?>
<a:theme xmlns:a="http://schemas.openxmlformats.org/drawingml/2006/main" name="Dark Blu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N_Presentation_Template" id="{8C2D9F8E-EEC1-C949-8216-691BB7C20A96}" vid="{058F1B41-6DD0-9E44-94A6-D0439E9A16B5}"/>
    </a:ext>
  </a:extLst>
</a:theme>
</file>

<file path=ppt/theme/theme8.xml><?xml version="1.0" encoding="utf-8"?>
<a:theme xmlns:a="http://schemas.openxmlformats.org/drawingml/2006/main" name="Oran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N_Presentation_Template" id="{8C2D9F8E-EEC1-C949-8216-691BB7C20A96}" vid="{655B86D7-9111-B54D-A816-8C0BA8D67E14}"/>
    </a:ext>
  </a:extLst>
</a:theme>
</file>

<file path=ppt/theme/theme9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4005</TotalTime>
  <Words>648</Words>
  <Application>Microsoft Macintosh PowerPoint</Application>
  <PresentationFormat>Présentation à l'écran (4:3)</PresentationFormat>
  <Paragraphs>149</Paragraphs>
  <Slides>11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18</vt:i4>
      </vt:variant>
      <vt:variant>
        <vt:lpstr>Titres des diapositives</vt:lpstr>
      </vt:variant>
      <vt:variant>
        <vt:i4>11</vt:i4>
      </vt:variant>
    </vt:vector>
  </HeadingPairs>
  <TitlesOfParts>
    <vt:vector size="29" baseType="lpstr">
      <vt:lpstr>5_Thème Office</vt:lpstr>
      <vt:lpstr>6_Thème Office</vt:lpstr>
      <vt:lpstr>ESN_Presentation_Template</vt:lpstr>
      <vt:lpstr>Cyan</vt:lpstr>
      <vt:lpstr>Green</vt:lpstr>
      <vt:lpstr>Magenta</vt:lpstr>
      <vt:lpstr>Dark Blue</vt:lpstr>
      <vt:lpstr>Orange</vt:lpstr>
      <vt:lpstr>1_Thème Office</vt:lpstr>
      <vt:lpstr>7_Thème Office</vt:lpstr>
      <vt:lpstr>2_Thème Office</vt:lpstr>
      <vt:lpstr>3_Thème Office</vt:lpstr>
      <vt:lpstr>4_Thème Office</vt:lpstr>
      <vt:lpstr>ESN_fullColour_pink</vt:lpstr>
      <vt:lpstr>ESN_fullColour_blue</vt:lpstr>
      <vt:lpstr>ESN_fullColour_orange</vt:lpstr>
      <vt:lpstr>ESN_fullColour_green</vt:lpstr>
      <vt:lpstr>1_ESN_fullColour_green</vt:lpstr>
      <vt:lpstr>Erasbus tour :  le tour de France de la mobilité !</vt:lpstr>
      <vt:lpstr>Présentation PowerPoint</vt:lpstr>
      <vt:lpstr>Erasbus tour : pourquoi ce projet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Kit Erasbus</vt:lpstr>
      <vt:lpstr>Présentation PowerPoint</vt:lpstr>
      <vt:lpstr>Présentation PowerPoint</vt:lpstr>
    </vt:vector>
  </TitlesOfParts>
  <Company>GDF SUEZ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d’action  conseil d’administration esn france</dc:title>
  <dc:creator>HK5097</dc:creator>
  <cp:lastModifiedBy>Tiphaine</cp:lastModifiedBy>
  <cp:revision>100</cp:revision>
  <dcterms:created xsi:type="dcterms:W3CDTF">2015-06-03T08:03:09Z</dcterms:created>
  <dcterms:modified xsi:type="dcterms:W3CDTF">2017-06-09T14:13:43Z</dcterms:modified>
</cp:coreProperties>
</file>