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8" r:id="rId2"/>
    <p:sldMasterId id="2147483684" r:id="rId3"/>
    <p:sldMasterId id="2147483692" r:id="rId4"/>
    <p:sldMasterId id="2147483696" r:id="rId5"/>
    <p:sldMasterId id="2147483710" r:id="rId6"/>
  </p:sldMasterIdLst>
  <p:notesMasterIdLst>
    <p:notesMasterId r:id="rId51"/>
  </p:notesMasterIdLst>
  <p:handoutMasterIdLst>
    <p:handoutMasterId r:id="rId52"/>
  </p:handoutMasterIdLst>
  <p:sldIdLst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6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D78"/>
    <a:srgbClr val="EC008C"/>
    <a:srgbClr val="2E3192"/>
    <a:srgbClr val="F47B20"/>
    <a:srgbClr val="00AEEF"/>
    <a:srgbClr val="E5722A"/>
    <a:srgbClr val="00B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79595" autoAdjust="0"/>
  </p:normalViewPr>
  <p:slideViewPr>
    <p:cSldViewPr snapToGrid="0">
      <p:cViewPr>
        <p:scale>
          <a:sx n="60" d="100"/>
          <a:sy n="60" d="100"/>
        </p:scale>
        <p:origin x="2928" y="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31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2CE37-FBF0-8944-9D6D-E5A56202BF65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4E4C2-7586-7F4E-BD5F-B130DE816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B2FE4-F359-45C8-B969-C946B111CEFF}" type="datetimeFigureOut">
              <a:rPr lang="fr-FR" smtClean="0"/>
              <a:t>12/06/2016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1FC3C-4629-4F15-91C5-7D2AF94A95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03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43080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41" y="143949"/>
            <a:ext cx="3643562" cy="14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kern="1200"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56391"/>
            <a:ext cx="7886700" cy="457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0"/>
            <a:ext cx="2458456" cy="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emf"/><Relationship Id="rId8" Type="http://schemas.openxmlformats.org/officeDocument/2006/relationships/image" Target="../media/image3.png"/><Relationship Id="rId9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6" Type="http://schemas.openxmlformats.org/officeDocument/2006/relationships/image" Target="../media/image1.jpe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1.jpe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5.xml"/><Relationship Id="rId6" Type="http://schemas.openxmlformats.org/officeDocument/2006/relationships/image" Target="../media/image1.jpe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theme" Target="../theme/theme6.xml"/><Relationship Id="rId6" Type="http://schemas.openxmlformats.org/officeDocument/2006/relationships/image" Target="../media/image1.jpe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0"/>
            <a:ext cx="2458456" cy="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709" r:id="rId3"/>
    <p:sldLayoutId id="2147483683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rgbClr val="00BDF3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8" r:id="rId3"/>
    <p:sldLayoutId id="2147483691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AC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06" r:id="rId3"/>
    <p:sldLayoutId id="2147483695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3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5" r:id="rId3"/>
    <p:sldLayoutId id="2147483699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7B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bureau@ixesn.fr" TargetMode="External"/><Relationship Id="rId4" Type="http://schemas.openxmlformats.org/officeDocument/2006/relationships/hyperlink" Target="http://ixesn.fr/" TargetMode="External"/><Relationship Id="rId5" Type="http://schemas.openxmlformats.org/officeDocument/2006/relationships/hyperlink" Target="http://wiki.ixesn.fr/" TargetMode="External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ontact@ixesn.f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6471" y="750627"/>
            <a:ext cx="7886700" cy="3200867"/>
          </a:xfrm>
        </p:spPr>
        <p:txBody>
          <a:bodyPr>
            <a:normAutofit/>
          </a:bodyPr>
          <a:lstStyle/>
          <a:p>
            <a:r>
              <a:rPr lang="fr-FR" sz="6600" dirty="0" smtClean="0">
                <a:solidFill>
                  <a:srgbClr val="292D78"/>
                </a:solidFill>
              </a:rPr>
              <a:t>ESN QUIZ</a:t>
            </a:r>
            <a:endParaRPr lang="fr-FR" sz="6600" dirty="0">
              <a:solidFill>
                <a:srgbClr val="292D78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32" y="2987767"/>
            <a:ext cx="5198377" cy="169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949518"/>
            <a:ext cx="8858250" cy="721123"/>
          </a:xfrm>
        </p:spPr>
        <p:txBody>
          <a:bodyPr>
            <a:noAutofit/>
          </a:bodyPr>
          <a:lstStyle/>
          <a:p>
            <a:r>
              <a:rPr lang="fr-FR" sz="3200" dirty="0"/>
              <a:t>4</a:t>
            </a:r>
            <a:r>
              <a:rPr lang="fr-FR" sz="3200" dirty="0" smtClean="0"/>
              <a:t>) Quelle mascotte n’existe pas?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2295468"/>
            <a:ext cx="8286750" cy="2752782"/>
          </a:xfrm>
        </p:spPr>
        <p:txBody>
          <a:bodyPr/>
          <a:lstStyle/>
          <a:p>
            <a:r>
              <a:rPr lang="fr-FR" dirty="0" smtClean="0"/>
              <a:t>A. </a:t>
            </a:r>
            <a:r>
              <a:rPr lang="fr-FR" dirty="0" err="1" smtClean="0"/>
              <a:t>Galet’Saucix</a:t>
            </a:r>
            <a:r>
              <a:rPr lang="fr-FR" dirty="0" smtClean="0"/>
              <a:t> (Brest)</a:t>
            </a:r>
          </a:p>
          <a:p>
            <a:r>
              <a:rPr lang="fr-FR" dirty="0" smtClean="0"/>
              <a:t>B. </a:t>
            </a:r>
            <a:r>
              <a:rPr lang="fr-FR" dirty="0" err="1" smtClean="0"/>
              <a:t>Occitanix</a:t>
            </a:r>
            <a:r>
              <a:rPr lang="fr-FR" dirty="0" smtClean="0"/>
              <a:t> (Toulouse)</a:t>
            </a:r>
          </a:p>
          <a:p>
            <a:r>
              <a:rPr lang="fr-FR" dirty="0" smtClean="0"/>
              <a:t>C. </a:t>
            </a:r>
            <a:r>
              <a:rPr lang="fr-FR" dirty="0" err="1" smtClean="0"/>
              <a:t>Meuhnix</a:t>
            </a:r>
            <a:r>
              <a:rPr lang="fr-FR" dirty="0" smtClean="0"/>
              <a:t> (Valenciennes)</a:t>
            </a:r>
          </a:p>
          <a:p>
            <a:r>
              <a:rPr lang="fr-FR" dirty="0" smtClean="0"/>
              <a:t>D. </a:t>
            </a:r>
            <a:r>
              <a:rPr lang="fr-FR" dirty="0" err="1" smtClean="0"/>
              <a:t>Ch’Ti</a:t>
            </a:r>
            <a:r>
              <a:rPr lang="fr-FR" dirty="0" smtClean="0"/>
              <a:t> Mix (Lille)</a:t>
            </a:r>
          </a:p>
        </p:txBody>
      </p:sp>
    </p:spTree>
    <p:extLst>
      <p:ext uri="{BB962C8B-B14F-4D97-AF65-F5344CB8AC3E}">
        <p14:creationId xmlns:p14="http://schemas.microsoft.com/office/powerpoint/2010/main" val="20969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211" y="3421787"/>
            <a:ext cx="7696200" cy="4388713"/>
          </a:xfrm>
        </p:spPr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fr-FR" dirty="0" smtClean="0"/>
              <a:t>. </a:t>
            </a:r>
            <a:r>
              <a:rPr lang="fr-FR" dirty="0" err="1" smtClean="0"/>
              <a:t>Galet’saucix</a:t>
            </a:r>
            <a:r>
              <a:rPr lang="fr-FR" dirty="0" smtClean="0"/>
              <a:t> (Brest)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Pratiquement toutes les associations françaises ont leur propre mascotte, et seraient prêtes à payer de leur vie pour les protéger…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7890" name="Picture 2" descr="http://www.manomania.com/136-391-thickbox/fan-club-de-la-galette-saucis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49" y="354012"/>
            <a:ext cx="2326325" cy="26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5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1140018"/>
            <a:ext cx="8858250" cy="721123"/>
          </a:xfrm>
        </p:spPr>
        <p:txBody>
          <a:bodyPr>
            <a:noAutofit/>
          </a:bodyPr>
          <a:lstStyle/>
          <a:p>
            <a:r>
              <a:rPr lang="fr-FR" sz="3200" dirty="0" smtClean="0"/>
              <a:t>5) Quelle association a été élue Section i n the Spotlight au mois de janvier 2016?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2295468"/>
            <a:ext cx="8286750" cy="2752782"/>
          </a:xfrm>
        </p:spPr>
        <p:txBody>
          <a:bodyPr/>
          <a:lstStyle/>
          <a:p>
            <a:r>
              <a:rPr lang="fr-FR" dirty="0" smtClean="0"/>
              <a:t>A. ESN Montpellier</a:t>
            </a:r>
          </a:p>
          <a:p>
            <a:r>
              <a:rPr lang="fr-FR" dirty="0" smtClean="0"/>
              <a:t>B. ESN Lille</a:t>
            </a:r>
          </a:p>
          <a:p>
            <a:r>
              <a:rPr lang="fr-FR" dirty="0" smtClean="0"/>
              <a:t>C. ESN Esperanto Compiègne</a:t>
            </a:r>
          </a:p>
          <a:p>
            <a:r>
              <a:rPr lang="fr-FR" dirty="0" smtClean="0"/>
              <a:t>D. ESN Troyes</a:t>
            </a:r>
          </a:p>
        </p:txBody>
      </p:sp>
    </p:spTree>
    <p:extLst>
      <p:ext uri="{BB962C8B-B14F-4D97-AF65-F5344CB8AC3E}">
        <p14:creationId xmlns:p14="http://schemas.microsoft.com/office/powerpoint/2010/main" val="41890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211" y="3421787"/>
            <a:ext cx="7696200" cy="4388713"/>
          </a:xfrm>
        </p:spPr>
        <p:txBody>
          <a:bodyPr>
            <a:normAutofit/>
          </a:bodyPr>
          <a:lstStyle/>
          <a:p>
            <a:r>
              <a:rPr lang="fr-FR" dirty="0" smtClean="0"/>
              <a:t>D. ESN Troyes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Félicitations à eux! Si tu as envie de participer, n’hésite pas à demander plus d’informations à ton représentant local…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960623"/>
            <a:ext cx="6248400" cy="23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1140018"/>
            <a:ext cx="8858250" cy="721123"/>
          </a:xfrm>
        </p:spPr>
        <p:txBody>
          <a:bodyPr>
            <a:noAutofit/>
          </a:bodyPr>
          <a:lstStyle/>
          <a:p>
            <a:r>
              <a:rPr lang="fr-FR" sz="3200" dirty="0"/>
              <a:t>6</a:t>
            </a:r>
            <a:r>
              <a:rPr lang="fr-FR" sz="3200" dirty="0" smtClean="0"/>
              <a:t>) Quelle association française a le plus de membres actifs?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2295468"/>
            <a:ext cx="8286750" cy="2752782"/>
          </a:xfrm>
        </p:spPr>
        <p:txBody>
          <a:bodyPr/>
          <a:lstStyle/>
          <a:p>
            <a:r>
              <a:rPr lang="fr-FR" dirty="0" smtClean="0"/>
              <a:t>A. ESN </a:t>
            </a:r>
            <a:r>
              <a:rPr lang="fr-FR" dirty="0" err="1" smtClean="0"/>
              <a:t>CosmoLyon</a:t>
            </a:r>
            <a:endParaRPr lang="fr-FR" dirty="0" smtClean="0"/>
          </a:p>
          <a:p>
            <a:r>
              <a:rPr lang="fr-FR" dirty="0" smtClean="0"/>
              <a:t>B. ESN Lille</a:t>
            </a:r>
          </a:p>
          <a:p>
            <a:r>
              <a:rPr lang="fr-FR" dirty="0" smtClean="0"/>
              <a:t>C. ESN Nancy</a:t>
            </a:r>
          </a:p>
          <a:p>
            <a:r>
              <a:rPr lang="fr-FR" dirty="0" smtClean="0"/>
              <a:t>D. ESN Paris</a:t>
            </a:r>
          </a:p>
        </p:txBody>
      </p:sp>
    </p:spTree>
    <p:extLst>
      <p:ext uri="{BB962C8B-B14F-4D97-AF65-F5344CB8AC3E}">
        <p14:creationId xmlns:p14="http://schemas.microsoft.com/office/powerpoint/2010/main" val="31558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211" y="3421787"/>
            <a:ext cx="7696200" cy="4388713"/>
          </a:xfrm>
        </p:spPr>
        <p:txBody>
          <a:bodyPr>
            <a:normAutofit/>
          </a:bodyPr>
          <a:lstStyle/>
          <a:p>
            <a:r>
              <a:rPr lang="fr-FR" dirty="0"/>
              <a:t>B</a:t>
            </a:r>
            <a:r>
              <a:rPr lang="fr-FR" dirty="0" smtClean="0"/>
              <a:t>. ESN Lille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Avec un peu plus de 70 bénévoles, l’association lilloise est la plus grande du réseau français… Pour combien de temps encore?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894856"/>
            <a:ext cx="5529262" cy="235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2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Thème 2: Le niveau National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5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7) Combien d’administrateurs composent le Conseil d’Administration de ESN France?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670118"/>
            <a:ext cx="7448550" cy="3216332"/>
          </a:xfrm>
        </p:spPr>
        <p:txBody>
          <a:bodyPr/>
          <a:lstStyle/>
          <a:p>
            <a:r>
              <a:rPr lang="fr-FR" dirty="0" smtClean="0"/>
              <a:t>A. 33</a:t>
            </a:r>
          </a:p>
          <a:p>
            <a:r>
              <a:rPr lang="fr-FR" dirty="0" smtClean="0"/>
              <a:t>B. 19</a:t>
            </a:r>
          </a:p>
          <a:p>
            <a:r>
              <a:rPr lang="fr-FR" dirty="0" smtClean="0"/>
              <a:t>C. 17</a:t>
            </a:r>
          </a:p>
          <a:p>
            <a:r>
              <a:rPr lang="fr-FR" dirty="0" smtClean="0"/>
              <a:t>D. 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0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2735987"/>
            <a:ext cx="7886700" cy="4864963"/>
          </a:xfrm>
        </p:spPr>
        <p:txBody>
          <a:bodyPr/>
          <a:lstStyle/>
          <a:p>
            <a:r>
              <a:rPr lang="fr-FR" dirty="0"/>
              <a:t>C. </a:t>
            </a:r>
            <a:r>
              <a:rPr lang="fr-FR" dirty="0" smtClean="0"/>
              <a:t>17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200" dirty="0" smtClean="0"/>
              <a:t>Le CA est composé de 17 administrateurs, élus lors de l’assemblée générale pour une durée d’un an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46" y="900180"/>
            <a:ext cx="4572000" cy="235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8</a:t>
            </a:r>
            <a:r>
              <a:rPr lang="fr-FR" sz="2800" dirty="0" smtClean="0"/>
              <a:t>) Quel comité  français n’existe pas?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670118"/>
            <a:ext cx="7448550" cy="3216332"/>
          </a:xfrm>
        </p:spPr>
        <p:txBody>
          <a:bodyPr/>
          <a:lstStyle/>
          <a:p>
            <a:r>
              <a:rPr lang="fr-FR" dirty="0" smtClean="0"/>
              <a:t>A. Le ComCom</a:t>
            </a:r>
          </a:p>
          <a:p>
            <a:r>
              <a:rPr lang="fr-FR" dirty="0" smtClean="0"/>
              <a:t>B. Animation du réseau</a:t>
            </a:r>
          </a:p>
          <a:p>
            <a:r>
              <a:rPr lang="fr-FR" dirty="0" smtClean="0"/>
              <a:t>C</a:t>
            </a:r>
            <a:r>
              <a:rPr lang="fr-FR" dirty="0"/>
              <a:t>. Trésorerie et </a:t>
            </a:r>
            <a:r>
              <a:rPr lang="fr-FR" dirty="0" smtClean="0"/>
              <a:t>Partenariats</a:t>
            </a:r>
          </a:p>
          <a:p>
            <a:r>
              <a:rPr lang="fr-FR" dirty="0"/>
              <a:t>D</a:t>
            </a:r>
            <a:r>
              <a:rPr lang="fr-FR" dirty="0" smtClean="0"/>
              <a:t>. </a:t>
            </a:r>
            <a:r>
              <a:rPr lang="fr-FR" dirty="0" err="1" smtClean="0"/>
              <a:t>Legal</a:t>
            </a:r>
            <a:r>
              <a:rPr lang="fr-FR" dirty="0" smtClean="0"/>
              <a:t> (statuts et RI)</a:t>
            </a:r>
          </a:p>
        </p:txBody>
      </p:sp>
    </p:spTree>
    <p:extLst>
      <p:ext uri="{BB962C8B-B14F-4D97-AF65-F5344CB8AC3E}">
        <p14:creationId xmlns:p14="http://schemas.microsoft.com/office/powerpoint/2010/main" val="3368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Règles: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Equipes de 5/6 </a:t>
            </a:r>
            <a:r>
              <a:rPr lang="fr-FR" dirty="0" smtClean="0"/>
              <a:t>personnes</a:t>
            </a:r>
          </a:p>
          <a:p>
            <a:r>
              <a:rPr lang="fr-FR" dirty="0" smtClean="0"/>
              <a:t>20 questions </a:t>
            </a:r>
          </a:p>
          <a:p>
            <a:r>
              <a:rPr lang="fr-FR" dirty="0" smtClean="0"/>
              <a:t>1 point par question (sauf questions bonus)</a:t>
            </a:r>
          </a:p>
          <a:p>
            <a:r>
              <a:rPr lang="fr-FR" dirty="0" smtClean="0"/>
              <a:t>4 choix possibles par question (A, B, C ou D)</a:t>
            </a:r>
          </a:p>
          <a:p>
            <a:r>
              <a:rPr lang="fr-FR" dirty="0" smtClean="0"/>
              <a:t>1 seule bonne réponse</a:t>
            </a:r>
          </a:p>
          <a:p>
            <a:r>
              <a:rPr lang="fr-FR" dirty="0" smtClean="0"/>
              <a:t>1 gagnant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28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4415" y="3087443"/>
            <a:ext cx="7886700" cy="3471013"/>
          </a:xfrm>
        </p:spPr>
        <p:txBody>
          <a:bodyPr/>
          <a:lstStyle/>
          <a:p>
            <a:r>
              <a:rPr lang="fr-FR" dirty="0" smtClean="0"/>
              <a:t>D. Légal (statuts)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800" dirty="0" smtClean="0"/>
              <a:t>7 comités français existent en France. Qu’est-ce que tu attends pour rejoindre l’un d’entre eux?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0962" name="Picture 2" descr="http://energium.biz/wp-content/uploads/2015/06/loitex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0" y="790146"/>
            <a:ext cx="5425418" cy="24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9) Quels sont les 5 membres fondateurs du réseau français (2003)?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670118"/>
            <a:ext cx="7448550" cy="3216332"/>
          </a:xfrm>
        </p:spPr>
        <p:txBody>
          <a:bodyPr>
            <a:normAutofit/>
          </a:bodyPr>
          <a:lstStyle/>
          <a:p>
            <a:r>
              <a:rPr lang="fr-FR" dirty="0" smtClean="0"/>
              <a:t>A. Toulouse 1, Toulouse 2, Toulouse 4, Nancy, Alès</a:t>
            </a:r>
          </a:p>
          <a:p>
            <a:r>
              <a:rPr lang="fr-FR" dirty="0" smtClean="0"/>
              <a:t>B. Strasbourg, Dijon, Nancy, Reims, Besançon</a:t>
            </a:r>
          </a:p>
          <a:p>
            <a:r>
              <a:rPr lang="fr-FR" dirty="0" smtClean="0"/>
              <a:t>C</a:t>
            </a:r>
            <a:r>
              <a:rPr lang="fr-FR" dirty="0"/>
              <a:t>. </a:t>
            </a:r>
            <a:r>
              <a:rPr lang="fr-FR" dirty="0" smtClean="0"/>
              <a:t>Lille 2, Rennes, Toulouse 1, Dijon, Nancy</a:t>
            </a:r>
          </a:p>
          <a:p>
            <a:r>
              <a:rPr lang="fr-FR" dirty="0"/>
              <a:t>D</a:t>
            </a:r>
            <a:r>
              <a:rPr lang="fr-FR" dirty="0" smtClean="0"/>
              <a:t>. Nice, Aix, Lille, Orléans, Tours</a:t>
            </a:r>
          </a:p>
        </p:txBody>
      </p:sp>
    </p:spTree>
    <p:extLst>
      <p:ext uri="{BB962C8B-B14F-4D97-AF65-F5344CB8AC3E}">
        <p14:creationId xmlns:p14="http://schemas.microsoft.com/office/powerpoint/2010/main" val="9650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A. Toulouse 1, Toulouse 2, Toulouse 4, Nancy, Alès</a:t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smtClean="0"/>
              <a:t>ESN France a connu par la suite un fonctionnement assez fragile, notamment suite à la tentative ratée d’organiser  l’AGM à Paris en 2005.  Il faudra attendre 2008 et l’AGM à Besançon pour que Nancy et Besançon reconstruisent le réseau. Le nombre d’associations était alors de 7.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252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10) Quel poste n’</a:t>
            </a:r>
            <a:r>
              <a:rPr lang="fr-FR" sz="2800" dirty="0"/>
              <a:t>e</a:t>
            </a:r>
            <a:r>
              <a:rPr lang="fr-FR" sz="2800" dirty="0" smtClean="0"/>
              <a:t>xiste pas au sein  du Bureau français?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670118"/>
            <a:ext cx="7448550" cy="3216332"/>
          </a:xfrm>
        </p:spPr>
        <p:txBody>
          <a:bodyPr>
            <a:normAutofit/>
          </a:bodyPr>
          <a:lstStyle/>
          <a:p>
            <a:r>
              <a:rPr lang="fr-FR" dirty="0" smtClean="0"/>
              <a:t>A. Web Project </a:t>
            </a:r>
            <a:r>
              <a:rPr lang="fr-FR" dirty="0" err="1" smtClean="0"/>
              <a:t>Administrator</a:t>
            </a:r>
            <a:endParaRPr lang="fr-FR" dirty="0" smtClean="0"/>
          </a:p>
          <a:p>
            <a:r>
              <a:rPr lang="fr-FR" dirty="0" smtClean="0"/>
              <a:t>B. Liaison </a:t>
            </a:r>
            <a:r>
              <a:rPr lang="fr-FR" dirty="0" err="1" smtClean="0"/>
              <a:t>Officer</a:t>
            </a:r>
            <a:endParaRPr lang="fr-FR" dirty="0" smtClean="0"/>
          </a:p>
          <a:p>
            <a:r>
              <a:rPr lang="fr-FR" dirty="0" smtClean="0"/>
              <a:t>C. National </a:t>
            </a:r>
            <a:r>
              <a:rPr lang="fr-FR" dirty="0" err="1" smtClean="0"/>
              <a:t>Representative</a:t>
            </a:r>
            <a:endParaRPr lang="fr-FR" dirty="0" smtClean="0"/>
          </a:p>
          <a:p>
            <a:r>
              <a:rPr lang="fr-FR" dirty="0" smtClean="0"/>
              <a:t>D. Secrétaire</a:t>
            </a:r>
          </a:p>
        </p:txBody>
      </p:sp>
    </p:spTree>
    <p:extLst>
      <p:ext uri="{BB962C8B-B14F-4D97-AF65-F5344CB8AC3E}">
        <p14:creationId xmlns:p14="http://schemas.microsoft.com/office/powerpoint/2010/main" val="5066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712" y="2425291"/>
            <a:ext cx="7886700" cy="4864963"/>
          </a:xfrm>
        </p:spPr>
        <p:txBody>
          <a:bodyPr/>
          <a:lstStyle/>
          <a:p>
            <a:r>
              <a:rPr lang="fr-FR" dirty="0" smtClean="0"/>
              <a:t>B. Liaison </a:t>
            </a:r>
            <a:r>
              <a:rPr lang="fr-FR" dirty="0" err="1" smtClean="0"/>
              <a:t>Officer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600" dirty="0" smtClean="0"/>
              <a:t>Le Bureau français est actuellement composé de 7 membres.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79" y="333701"/>
            <a:ext cx="4130566" cy="27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11)  Quel est le nom du magazine interne à ESN France?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670118"/>
            <a:ext cx="7448550" cy="3216332"/>
          </a:xfrm>
        </p:spPr>
        <p:txBody>
          <a:bodyPr>
            <a:normAutofit/>
          </a:bodyPr>
          <a:lstStyle/>
          <a:p>
            <a:r>
              <a:rPr lang="fr-FR" dirty="0" smtClean="0"/>
              <a:t>A. Le </a:t>
            </a:r>
            <a:r>
              <a:rPr lang="fr-FR" dirty="0" err="1" smtClean="0"/>
              <a:t>Pallo</a:t>
            </a:r>
            <a:r>
              <a:rPr lang="fr-FR" dirty="0" smtClean="0"/>
              <a:t> excité</a:t>
            </a:r>
          </a:p>
          <a:p>
            <a:r>
              <a:rPr lang="fr-FR" dirty="0" smtClean="0"/>
              <a:t>B. La gazette de </a:t>
            </a:r>
            <a:r>
              <a:rPr lang="fr-FR" dirty="0" err="1" smtClean="0"/>
              <a:t>Pallomerix</a:t>
            </a:r>
            <a:endParaRPr lang="fr-FR" dirty="0" smtClean="0"/>
          </a:p>
          <a:p>
            <a:r>
              <a:rPr lang="fr-FR" dirty="0" smtClean="0"/>
              <a:t>C. Le </a:t>
            </a:r>
            <a:r>
              <a:rPr lang="fr-FR" dirty="0" err="1" smtClean="0"/>
              <a:t>Pallo</a:t>
            </a:r>
            <a:r>
              <a:rPr lang="fr-FR" dirty="0" smtClean="0"/>
              <a:t> aliéné </a:t>
            </a:r>
          </a:p>
          <a:p>
            <a:r>
              <a:rPr lang="fr-FR" dirty="0" smtClean="0"/>
              <a:t>D. Le </a:t>
            </a:r>
            <a:r>
              <a:rPr lang="fr-FR" dirty="0" err="1" smtClean="0"/>
              <a:t>Pallo</a:t>
            </a:r>
            <a:r>
              <a:rPr lang="fr-FR" dirty="0" smtClean="0"/>
              <a:t> Déchaîné</a:t>
            </a:r>
          </a:p>
        </p:txBody>
      </p:sp>
    </p:spTree>
    <p:extLst>
      <p:ext uri="{BB962C8B-B14F-4D97-AF65-F5344CB8AC3E}">
        <p14:creationId xmlns:p14="http://schemas.microsoft.com/office/powerpoint/2010/main" val="41548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0391" y="2803664"/>
            <a:ext cx="7886700" cy="3896682"/>
          </a:xfrm>
        </p:spPr>
        <p:txBody>
          <a:bodyPr>
            <a:normAutofit/>
          </a:bodyPr>
          <a:lstStyle/>
          <a:p>
            <a:r>
              <a:rPr lang="fr-FR" dirty="0" smtClean="0"/>
              <a:t>D. Le </a:t>
            </a:r>
            <a:r>
              <a:rPr lang="fr-FR" dirty="0" err="1" smtClean="0"/>
              <a:t>Pallo</a:t>
            </a:r>
            <a:r>
              <a:rPr lang="fr-FR" dirty="0" smtClean="0"/>
              <a:t> Déchaîné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400" dirty="0" smtClean="0"/>
              <a:t>Tous les trimestre, le comité Communication + Animation du réseau rédigent le </a:t>
            </a:r>
            <a:r>
              <a:rPr lang="fr-FR" sz="2400" dirty="0" err="1" smtClean="0"/>
              <a:t>Pallo</a:t>
            </a:r>
            <a:r>
              <a:rPr lang="fr-FR" sz="2400" dirty="0" smtClean="0"/>
              <a:t> Déchaîné, afin que vos bénévoles aient toutes les informations utiles pour mieux comprendre le réseau. N’hésite pas à les consulter sur le wiki!</a:t>
            </a:r>
            <a:endParaRPr lang="fr-FR" sz="2400" dirty="0"/>
          </a:p>
        </p:txBody>
      </p:sp>
      <p:pic>
        <p:nvPicPr>
          <p:cNvPr id="3" name="Image 2" descr="Capture d’écran 2015-02-17 à 14.26.3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98331"/>
            <a:ext cx="1396857" cy="1981200"/>
          </a:xfrm>
          <a:prstGeom prst="rect">
            <a:avLst/>
          </a:prstGeom>
        </p:spPr>
      </p:pic>
      <p:pic>
        <p:nvPicPr>
          <p:cNvPr id="4" name="Image 3" descr="Capture d’écran 2015-02-17 à 14.26.5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715"/>
          <a:stretch/>
        </p:blipFill>
        <p:spPr>
          <a:xfrm>
            <a:off x="3733800" y="1098331"/>
            <a:ext cx="1399882" cy="1981200"/>
          </a:xfrm>
          <a:prstGeom prst="rect">
            <a:avLst/>
          </a:prstGeom>
        </p:spPr>
      </p:pic>
      <p:pic>
        <p:nvPicPr>
          <p:cNvPr id="5" name="Image 4" descr="Capture d’écran 2015-02-17 à 14.27.14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404"/>
          <a:stretch/>
        </p:blipFill>
        <p:spPr>
          <a:xfrm>
            <a:off x="5867400" y="1098331"/>
            <a:ext cx="139488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50" y="1156441"/>
            <a:ext cx="8373460" cy="721123"/>
          </a:xfrm>
        </p:spPr>
        <p:txBody>
          <a:bodyPr>
            <a:noAutofit/>
          </a:bodyPr>
          <a:lstStyle/>
          <a:p>
            <a:r>
              <a:rPr lang="fr-FR" sz="2800" dirty="0" smtClean="0"/>
              <a:t>12)  Comment s’appelle la campagne de promotion de la mobilité menée par ESN France?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670118"/>
            <a:ext cx="7448550" cy="3216332"/>
          </a:xfrm>
        </p:spPr>
        <p:txBody>
          <a:bodyPr>
            <a:normAutofit/>
          </a:bodyPr>
          <a:lstStyle/>
          <a:p>
            <a:r>
              <a:rPr lang="fr-FR" dirty="0" smtClean="0"/>
              <a:t>A. A vos marques, prêts, partez!</a:t>
            </a:r>
          </a:p>
          <a:p>
            <a:r>
              <a:rPr lang="fr-FR" dirty="0" smtClean="0"/>
              <a:t>B. Tickets pour le monde</a:t>
            </a:r>
          </a:p>
          <a:p>
            <a:r>
              <a:rPr lang="fr-FR" dirty="0" smtClean="0"/>
              <a:t>C. </a:t>
            </a:r>
            <a:r>
              <a:rPr lang="fr-FR" dirty="0" err="1" smtClean="0"/>
              <a:t>Mov’in</a:t>
            </a:r>
            <a:r>
              <a:rPr lang="fr-FR" dirty="0" smtClean="0"/>
              <a:t> France</a:t>
            </a:r>
          </a:p>
          <a:p>
            <a:r>
              <a:rPr lang="fr-FR" dirty="0" smtClean="0"/>
              <a:t>D. </a:t>
            </a:r>
            <a:r>
              <a:rPr lang="fr-FR" dirty="0" err="1" smtClean="0"/>
              <a:t>Joue-la</a:t>
            </a:r>
            <a:r>
              <a:rPr lang="fr-FR" dirty="0" smtClean="0"/>
              <a:t> comme Erasme </a:t>
            </a:r>
          </a:p>
        </p:txBody>
      </p:sp>
    </p:spTree>
    <p:extLst>
      <p:ext uri="{BB962C8B-B14F-4D97-AF65-F5344CB8AC3E}">
        <p14:creationId xmlns:p14="http://schemas.microsoft.com/office/powerpoint/2010/main" val="21545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947" y="2157277"/>
            <a:ext cx="7886700" cy="4864963"/>
          </a:xfrm>
        </p:spPr>
        <p:txBody>
          <a:bodyPr/>
          <a:lstStyle/>
          <a:p>
            <a:r>
              <a:rPr lang="fr-FR" dirty="0" smtClean="0"/>
              <a:t>B. Tickets pour le monde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400" dirty="0" smtClean="0"/>
              <a:t>Avec 20 000 passeports imprimés, des affiches, des stickers, cartes postales, un site internet et bien plus encore, cette campagne a pour but d’inciter le public français à partir à l’étranger, en le renseignant sur les différents programmes qui existent</a:t>
            </a:r>
            <a:endParaRPr lang="fr-FR" sz="3200" dirty="0"/>
          </a:p>
        </p:txBody>
      </p:sp>
      <p:pic>
        <p:nvPicPr>
          <p:cNvPr id="41986" name="Picture 2" descr="http://ixesn.fr/sites/default/files/pages/images/tplm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16" y="1552936"/>
            <a:ext cx="4713560" cy="12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26" y="205873"/>
            <a:ext cx="1891527" cy="26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6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Thème 3: le niveau International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77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Thème 1: le niveau Local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0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636" y="983020"/>
            <a:ext cx="7886700" cy="721123"/>
          </a:xfrm>
        </p:spPr>
        <p:txBody>
          <a:bodyPr>
            <a:noAutofit/>
          </a:bodyPr>
          <a:lstStyle/>
          <a:p>
            <a:r>
              <a:rPr lang="fr-FR" sz="2800" dirty="0" smtClean="0"/>
              <a:t>13)  De combien de membres est composé  l e Bureau International?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65587" y="2658950"/>
            <a:ext cx="7886700" cy="4562532"/>
          </a:xfrm>
        </p:spPr>
        <p:txBody>
          <a:bodyPr/>
          <a:lstStyle/>
          <a:p>
            <a:r>
              <a:rPr lang="fr-FR" dirty="0" smtClean="0"/>
              <a:t>A. 5</a:t>
            </a:r>
          </a:p>
          <a:p>
            <a:r>
              <a:rPr lang="fr-FR" dirty="0" smtClean="0"/>
              <a:t>B. 6</a:t>
            </a:r>
          </a:p>
          <a:p>
            <a:r>
              <a:rPr lang="fr-FR" dirty="0" smtClean="0"/>
              <a:t>C. 7</a:t>
            </a:r>
          </a:p>
          <a:p>
            <a:r>
              <a:rPr lang="fr-FR" dirty="0" smtClean="0"/>
              <a:t>D. 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712" y="3008615"/>
            <a:ext cx="7886700" cy="4864963"/>
          </a:xfrm>
        </p:spPr>
        <p:txBody>
          <a:bodyPr/>
          <a:lstStyle/>
          <a:p>
            <a:r>
              <a:rPr lang="fr-FR" dirty="0" smtClean="0"/>
              <a:t>A. 5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400" dirty="0" smtClean="0"/>
              <a:t>Présidente, Vice-Président, </a:t>
            </a:r>
            <a:r>
              <a:rPr lang="fr-FR" sz="2400" dirty="0" err="1" smtClean="0"/>
              <a:t>Treasurer</a:t>
            </a:r>
            <a:r>
              <a:rPr lang="fr-FR" sz="2400" dirty="0" smtClean="0"/>
              <a:t>, Communication Manager et WPA. Ils sont tous élus lors du plus gros rassemblement de ESN, l’AGM!</a:t>
            </a:r>
            <a:endParaRPr lang="fr-FR" sz="2400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04" y="947894"/>
            <a:ext cx="1610053" cy="1610053"/>
          </a:xfrm>
          <a:prstGeom prst="ellipse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37" y="947895"/>
            <a:ext cx="1610053" cy="1610053"/>
          </a:xfrm>
          <a:prstGeom prst="ellipse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2" y="2557949"/>
            <a:ext cx="1610053" cy="1610053"/>
          </a:xfrm>
          <a:prstGeom prst="ellipse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05" y="947896"/>
            <a:ext cx="1610053" cy="1610053"/>
          </a:xfrm>
          <a:prstGeom prst="ellipse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06" y="2557949"/>
            <a:ext cx="1610053" cy="16100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57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574" y="1156441"/>
            <a:ext cx="7886700" cy="721123"/>
          </a:xfrm>
        </p:spPr>
        <p:txBody>
          <a:bodyPr>
            <a:noAutofit/>
          </a:bodyPr>
          <a:lstStyle/>
          <a:p>
            <a:r>
              <a:rPr lang="fr-FR" sz="2800" dirty="0" smtClean="0"/>
              <a:t>14) Quel projet de ESN International est plus particulièrement destiné aux étudiants en situation de handicap?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65587" y="2658950"/>
            <a:ext cx="7886700" cy="4562532"/>
          </a:xfrm>
        </p:spPr>
        <p:txBody>
          <a:bodyPr/>
          <a:lstStyle/>
          <a:p>
            <a:r>
              <a:rPr lang="fr-FR" dirty="0" smtClean="0"/>
              <a:t>A. </a:t>
            </a:r>
            <a:r>
              <a:rPr lang="fr-FR" dirty="0" err="1" smtClean="0"/>
              <a:t>ExchangeAbility</a:t>
            </a:r>
            <a:endParaRPr lang="fr-FR" dirty="0" smtClean="0"/>
          </a:p>
          <a:p>
            <a:r>
              <a:rPr lang="fr-FR" dirty="0" smtClean="0"/>
              <a:t>B. Eduk8</a:t>
            </a:r>
          </a:p>
          <a:p>
            <a:r>
              <a:rPr lang="fr-FR" dirty="0" smtClean="0"/>
              <a:t>C. ICE</a:t>
            </a:r>
          </a:p>
          <a:p>
            <a:r>
              <a:rPr lang="fr-FR" dirty="0" smtClean="0"/>
              <a:t>D. ESAA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3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712" y="2220339"/>
            <a:ext cx="7886700" cy="4864963"/>
          </a:xfrm>
        </p:spPr>
        <p:txBody>
          <a:bodyPr>
            <a:normAutofit/>
          </a:bodyPr>
          <a:lstStyle/>
          <a:p>
            <a:r>
              <a:rPr lang="fr-FR" dirty="0" smtClean="0"/>
              <a:t>A. </a:t>
            </a:r>
            <a:r>
              <a:rPr lang="fr-FR" dirty="0" err="1" smtClean="0"/>
              <a:t>ExchangeAbility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200" dirty="0" smtClean="0"/>
              <a:t>Ce projet a pour vocation d’augmenter le nombre d’étudiants Erasmus en situation de handicap et d’améliorer leurs conditions d’accueil dans les villes et universités</a:t>
            </a:r>
            <a:endParaRPr lang="fr-FR" sz="3200" dirty="0"/>
          </a:p>
        </p:txBody>
      </p:sp>
      <p:sp>
        <p:nvSpPr>
          <p:cNvPr id="4" name="AutoShape 2" descr="data:image/png;base64,iVBORw0KGgoAAAANSUhEUgAAAbIAAAB0CAMAAADXa0czAAAA8FBMVEX////MAGbLAGLKAGAAAADm5ubKAF5DQ0P5+fn//P69vb309PTLy8uAgIB6enrii6765fD66fG2traPj4+goKDYVY5mZmYkJCTIAFhLS0vVLH/+9vvgjKvWM4TPE2/wudLppMDWVYnzydvtq8qoqKjSIXdbW1vR0dHt7e3h4eHX19dVVVVycnLj4+P10eKXl5facJg0NDQvLy9ra2scHBwUFBTHAFLeZ57nirfus83fcqLSNnvpnsD2z+T43OvYXI/WR4fYSYzgg6jsoMXheqnabpfplr7RBnLbSJHqs8bxuNXRPXrgbaTQAG/eX53zxNumdqTUAAAbZUlEQVR4nO1daWObuNbGUANmiw2E2HXrZFKCMdjh2m6aNs5km7R957YZ//9/80pCG6uXNk7v1M+HtFgsQo90dHQWIQh77LHHHnvssccee+yxxx4Y/c75Tb9FD1v98/NOnyvun95wh61OtniPnaN/etbtdhsHHXx88yB2u/L9MT5svXsNi69p8aPc7X64v2mV3GqPH8DI1/lDXTMyxUObFZ80xAaAfJeOnPO3MjwUG+/S4kdcfJVydrOQ4KE0WD5n9X8/jMZKoJjs2O3FvXhID6MAHLtqenDawJCv4GHrSkoPxcU5PP6EDxvSNTr9jBSfdYQ9fhr0sQ/+eD45toORIGg9Wh7bgtDExf1Lwok4+BMcHzcohW9g8R8iOX66AcfvurT44y5eRd3FQ7aFvvqUdTEch/BvjN9XNzX4j2fjYi2Af40xemLnNeWkAcfRiUyOpCsgKW/uaHEXjrrvhOCG+H8/r8JlaBq27yam69ra6NcjLgKVc2Hl7OinEOcn6B9llB5OYvQf18HFiQv/NgP0a4dS1BAPgFx8Q4/Fu7YgLM/YqIMKCRt0DbHwGo5ZDSftN5VIkiZ/aFvx7GjuAMyVi97Yz7WLNq5vgaFfxrLlljTv0Co9l9XELPwUJmPlIjBB5czgYuqZUf6EUU1DmE7Z40YBfH0jwIeqicZXTNrMiOFfzSwdZX9XjzIoGB/ZKHubf6wxs6rhO0ejmoYxjnz+qDcNbB2/mhoa46mSZF7UfVVzLwB7XEKOf1FWBe3iqLYzORe5H5rWVLEMXDtVbfq9qZdV7sDbjKtbIimjTLWSURgFRBAKWjwMJz5hUNADfxJGmMHWI+XoDHKyHFDK4FzWuiWUiWdtWEznsu51/rHGUd2r6/OgWoSMFIcdTMz31jBb3nR7Ct8sKymzSp7Vc0yn+KsWW0fN4s8UTvatQvfI03KNblgXTuYWRk/YFKMk9uZMmOjaOPAcTmM0PW+u4eLTBSZFfoCH/e+Eo8UNKiaMigdoJXaHh5m0aOefahzVSpjmUalIQBUcx6yJjVixi6c0zSk3DrehzJhOtFmxBvZ8EoxrKp6lbDSf+WHhHFVTYr6TGb0tJrjmKHNjfTTha6XyxV9kQJIodl+n67L2GTgWG9IHvPD68gFyKHYP8brsSRZFUNw4FvJYQZlgvK+SQO4Re2Fj1iuVoLo7s9gFW1DmxEKzV+wMtgcq5hd+ZpfxlEWKUi7eJ4HCzWhbUbYJ/rxbDM6+vaPHH78tBt8O6SA6BcWLb3+Rw87jt8FgcVlisVpFmeBelEsg7YJxaUy9qsuNI5feaXPKIgV0CyconuqpQjIzCr8T8JRFF+PiEEsRji84QfHclIGRtfwzY3+6WfLr5NbN8Q1f2l8uS5fRKynTx6Wv0pwyiRkdlSkOGD4dpltQ5ivgIdF0WDgVUCZ4QRUVPGWhYlWeJoTBnL7FDij7OVhJWYYcCp5IPY4nNdePAzxMN6cs9NAQVZLCqZCySCmq8hiMMtWZVjMGVgsXVOr+iyjLiEAC9z0Tl/6ssMbh0SQqyOaUjdI720FeNiPKwACuEo2MMuOiWnxCJLS7vTxl/U6Hl5ut7CHFGpRlFA1yFWMx6pVo4Tz8WdoWm1MWpONbn+UVkJQywZxWdBZKWTgtjNAsdDrMXpqy9vXj/eWbU3LYX745vH/4tI36IeTUeYiM6p8c1UkeAesQwhaU6bhjqE5+rsSU6TOzvJkpZVqvTmajWpGV5y4oq2nr82+SJEry2Ul62L8aAC1fEi9vCmeuQ1l20ZxbYIeFIVCop5XOORtT5vZwZzDe53oFpgwUlD+cUrZqkIHZjNx7G8qGXo9fj6uO4tmsPVU7UEyueZtOL+DklW4HPZf0qHbqLgN/P6HjKzk9lotq/lqUCRpvmlKdI67r2lXCicFJ7QqbUqb3SHvr45zsJZSBIV7QJtETMWXG6so1icFpc8pUJ7BHCdNnhz1nqM3Zemc8t4cJMwBF792R7TH5NPa0yFRwU1LfjHQHNfubD9RgVVhLr0eZ4CisaewjvmuvmslgXVO+N6XMntFj/33uVEJZxRKEUDaer6yc4OKOsTllITLS+9TanaA70ZYawhUKM+wLFmyGJlWlJkhUOemytXNIzcIyFIVfmKH/n/xj16QsnAfkvFFG2LDpeyU2pYxbQkdKVmmllAnRrEz0YcrUeI3KhVsLRjtlgwyUSYCGNOkC+D+jOeaoqaB/EiKvTFQcpb+eLpjzBVqwbpndv5F/7JqUcYugOLOCNXp15tkMNqQs4oXaPOu4YZQJ/lGJFo8pi6ZrV24byjQL1iIkM244RuPLIuaedPhFHilGLaVbpBf5qEGxE/ucUdaFSuMtc76cFSq6JmVgOkufZWYNdiXWpCpsSJnLOxFykxJHmWCVWBAxZX7eB1OHLQSjB8c+8zT4UH+dKKRHN6HdVTepwS6BqohGGAQUDqFgT1uVCyRoZAWj/Fio6LqUCQlqtexEBpZOVvnZJdiMMl3JmH2z8o+nLOwVq4ApSypNnyXYQmPUYtOfM6HTHHuJ06MUCb7iJPM5VdX02HPNmEl4NzbdgCxfPpJhJUOPp9Cn/jLxvFDRtSlTY9BB8kaitWYLUsWNKMuNqyRjAeEpK/QigVCmWytVfP6BWyj5qm0OuZqokZnx8oR+oZhv7abrRPT4tSSm/rGUouNUyRfl64IFpN7FmQHQOxBtPCZKvT2Ix2aU5TTR0QWvzWcoE5yCKp9SFs43o+xFo1U63weyJDdu8aBqvbsTZVlanBTPNKa2VgE7/wraNO7lGmeTCd59VfWkFCZP2STnWtEtXgHJUibkOxKlbP3+BHXyypYwdkFma3ny5oQzUN18Ojk5KUhFAEOpxCxviFKt9/lF2EhZX5q4R9XPQs/jrU9OnGsmm48ByVEWHeWGU0rZJN6IslllzYK6CJifiPWCuY3ZqFmBSb5vRcqRlxtU2tEGlL0Kqx6F4HKjTI/d3NWTmFNHcpQBPrPkpJSNNpDa0HZR2RLNXyrAb4O5rBlb6jRnhx1ON6Gsvpyfy+yieu5MuVNzlOlm1jyCBWM+iCq91s8jFfYvPJetj/U1RsGKm2Dqy/b+SFllKWfYgDLdLCruwynTj/OUATUocwGhrESdVc0gCw9L1Z07X1rHX958KsRPUfSX1+XF61PmI4UgZ4fdRPZsQNloVmLt5dZfBcoEI2M4w0r+uExjzEvnEMvgXVPWXgxEabD4q6L4/G4gioPFp2LJ2pQN8fiax7xWovfq44nJafDPBpS5ZWEdPoviKlKWtcqklKnOapM1QLD9KAsNl48VV0e+llmXGX7EVVSPXFa8TNdhje53WjxxDVp82k3XZcXI07Upm8TYkhBO+cW0GlfGX3BwkE15fcr0cjfYK5ZjUqRMjz3WeNj64U7zZ5VA7209ygzPSuYsGihMvMRkwcOCFpiJ59Bi3fISi0yvzHRPMsgmpudacyxd+k/E+PG0tfXDouZfbcZbkqx1bIwB6u3rU2a/t9wSTOnyq4SyzDSLKdPWsTFuT5kOI4XDMX2sbTXBQKPLHl0BQywcUwpdUH3VxvLjb2pTlA5wMSBXJ+HhdclKa1Lmz5gATPggNX8dS34aPLo+ZUHslMF6Tx5cRhk/zWLKJspKDyecjrelLM1DmpDr9NSSPyc9Glvy57if6Uiuq1ZaJZasJKbRp2HqusEBzN/r0ijWoix6zymKusXJm3ANf9lwitTKtSmLpuU6TTgnCkgpZYJH7ZDEXxasMZkNt6Ys7y/LJSul3sumh+fYUcZfdp1NVqJOGistvq1JVlqLMrAi4w9HPS4eXlndKk5a2bUpM6sSGmwS3FtOWZOuGolXOlljrZUcbUtZiAwLNnUXOKj39kh/S/MyWN7U3EbXpATnUgJB9xrD63QsVj+y4q280oXwTYOznWvTVdac0NsskGAU+xVnRD1cUk6ZoJFYPUJZhR7DQ7feb0sZWOJFgs3iAw3FF5pmTMs9a6LbbBUEW20U4JdkyUoo8RbAVmyoz6QHSxb7UVDz16FMK4RvJjPKU1iS5ZB7BA5TXZcy7VVllN0Yt0cFZaqJw0VohNXcXPV6UTDbWmME2oIy5tomGitxwlnd3FiZcx3aAMU0temAZCP9QSyLhqcwV9Y/eJhJh9tEWA2LOSb6nPpeBX9FHCMNj1qTstCrFrVDrAVVUAauTTUuSllUGVBM4Pg/tJTOGX9ydlk1V8ypav0HUYL+sLtT9huXrNy/FcHCTZIOt4ljDHslSUQj5uocxfWOaY3Ef69J2fB9jZqHZ84qygCnaF1MKQOyq75DRdPRDyylfwStT5dfG/fXRUpS9E8un54OT0pyX1ZSVpGHoLHpTKtNgtWnZNCsSZk5r2lkP3XYVVIGVs/wBBaTP1oRtOeZP2L9+DH0+7UbHvU75cUrKbMvSoM7BYetzpzyfEAE1SIBSOtSdlGT6gfWFKi0mjI9gMOKS1YqjcCiSJTRy1G2JVZRNpxVtWDAXMEFZzWDw2a69Shz41pJlqC4q2rKUps+nxLoFENDKFyY/PYvo0wvm8hScNPZxKvgTHe4mNG1KFPjekGWznQ1lAk2oIGnTDWnFZypPrJx7ZCy/kabiPXLxeYKykyl2h7FrUjCsVI2GPU55+NajzKjzO3CIbWA1FEmjHvNhHfcqu7MKWNDN9NF9K4o698DpX1RTFcvR+sartweSziu90r75VkKGAkX2eTMgryzU/eVTCTbWpQ5q7Zy8OFdaikTpqaVfStNUew8H2CRiyUApWwLr3QYZS5So2wPb3LFx08SinK7anHFmbPViM0JnUO0MJMXxYAdY2ZUw57mIzCyCDgNOrKOTG4XpDCylTi7Mc46lEXTVf63JhzP9ZQZ09ks+4vuTHs+1yCgdtOpiZsXUzZUalqiPMYq9IPY4qSuZsZewnpuM/ECuj/RDdn3g3rAJokXm+zGum3F44TU8bJmKT17VYN5fceLZlxqoG6Y057p+pqh2W4ynwV+TqYmqyib6zTjswYWEGB2UFsx91XB6xK50/fzxNe0IardkeJS+YFzooy6hig1yKiONQqNHrNI9ewwMlnw3thshhqO8mo9ZHfXAQjMUdNnJgmtNwyjMdYP/mTOF7brBIbenFTHPE1WtV8zw4oaGmYwvTi6uOh5/qhwbbjCGKmH0Mu/4onwFBXUuvYUdVISkRIOfQ9UbXZx8crzhxwFzRBfVBP9VRrhMkI6M9vDqtQsrKUms/5bZptPSRim+d5Eh9O91CycvtnVznaK+x/AT9QxfOx8wV0R7wmXUNMBGr2TdI7v0GGDdooDSKPPI+LICtNJBkcY/VGTrLTH9hjOIf8joraEqYWYujhtlI+YbtoodL4yDtLJzEd2Po0kLeox7+K8qklW2mN7pLLMpGFcNpz6I7pWQNlIwrh811MgR6FbhotBT6BeYK8RSLDHD8AAGmHMtlsKk9icc+E6djA3FRKus8T56w3pliuOWSjvZNxLgoCo/QOREFxlNyZoAVSXFLDyFtX3429beX8e/f6qm1XX6bmgan5maRX5Gj9X6lxxH2eQyV/bXDGvkangaqoILxvodLFxsuKFlg8HBwenZSXnsCSPNycnhZ2xbsDvX8haog+vKsveIGhdHxw8LPFl9XiA93pTt5/19aoTXhT9625XlrtXq0YNxnIBz346X8FY67UsSfJ9mWnrpCuVQG6c/fGYpeS4Ict0o/D+B3BKYWGRe2IXetKPn+SyB/DP+grPKEZisiqC4m4hUuIXQuvPL8cb9Kj2u3er6T1Hk163LBAchZeIOaChK8r/8D3heNAQX1PKwA0HdZTB5QraqfV4IBVunX2efA/33x2UygCI0zMRSP6V7/gvw71YHtMjpJQN7g6zWDSwIYzrDVtSdpq98x20iS6yP308Bz9KnyskRR/pxZWE/kvRJmpoiWQElElXN+0szk9PztDou2PjfUvK+rk7gxElv8v+1mkdgC4lfym/0zvAmFRm+P5X4yNopmOw5JNKsjEgZQclDdL/ApVX6ZL+sCVl+d/B8l8uDJkOFI1SqRepD6rB95xfAZ3jx8vr8+f8OFLnD1F86lzLDfGPYiGk7KG0D0Nx1fhAReNzUib8CeX2XdmNDmG40rq+qJ2gtXwNVDZZfHzGfnQMpM5Bqw8n8eLnfKopE65hO9INRZ6VMgHZw0tu+KlBdjPfKcJknPF4a6ZDF2LneDUsM9VAGzu8RyDKfjpCt7OfcYhMa0VEX/8BdNRjNI2XNGINZa0F6ODfyNHzUta5kxpicev49kJ8iW8Q+VNTm8+olX/iBbZDAt77X4lll7hPwtlcc/j0HCWxYxbpEvViw2Jb16um4vp8AlYJbp4aItyk/W8gGReFBUENZShNY0FE9vNSJpw+wZkzV5HW44toi2mySkJDYJAjRceG/VO2P87rtNiBxsgRddSne1qZhCPVhMbIoUJuNkSh/mWpwwxwEoNugfah2OgWJGMdZX/Ju6NMuBaLceqnH0DD1CyynwkaIiskCWWhh6zwTmoH5rbnG6B2SzMkVCoLUyeNQUL4050CBZqRn2bIDOs+4CAAlSs1QT4AIXOfZ6eOMrgC3xllSGvMysDO2ctoiwV/GZrHcLbvR44y1DaTdAA5xDfj5PxlMRp+ZFjhb/6k/p0KHHeJA/S/QAWU89PFKsp2NJfBp4EhJWU0DZiR8KHOkvlMCNG2sy6Nb099mphB9qGdxiItRnvGRVQwNhFHdCO5lKNIIaPKQEHT47o4XDCBd/Frg37MNECMOsqADJDuycGzU5ZuqsbdFGqL0ot4lXzPHroxtcZHXmJoc6x+wKGfoosX/6OeO9TYNwUFc2wbDtvBMIqToR1T55sO9EXDqVM/TsHQOsOUAArwYGaoowxMfjKdSZ6fsj5Yg3FysH8rlcUh7QL60Jm7nPdl5Hsm3XOAfF1TuiN1i/y5aXAbaWvW3GdBJWrkeg4XyRVq47Fdt6vKG5GZgvofioufGsqW4OyvtOj5KUOf1GNiAE4aZy9lW1Tz+8SzJm99aUiiKEl3N6XFK64uK86iDSd1Oh2Abix9zp5QY/2AIpXRsgPKBLiClLFS2waMibtfRK+D86vb29u6t/8hfAKMPFLhclrsuFWUdZZnQExdMbm0C8pad3DljJ7Zgjc4/GWtwc8nr1EwCVvsdGA7ZNc5yCxcuOzm+LbLPl+NsAvKhHOJxJYha9kLaIsvjk5uYQMIEt9mFjrQX/bt83+yuL0bSA1Z/Mj3pZ1QJhzAGwOmzoFe1i10pd8Bj0C48Wr9cpBvMUiZmPftQ+fx4K/s4N8NZR043b7tQOkgHf4yLpf++en5mqEdP4oW4EPin9W/hRYQ/pR0n4piHEGjcX99yrfZbihDixL5Gob7vZi2WMD51ZncuNtNwNA7Ob/vzhdoyeOfjQIJXmfwtdvtwk+AyuIlN5nsiDJk8ngCvIkVXurdQOeSud4NUDaSdM86v57LlBxmszGa+WK9tpgHGFNy1hPdzsepQvXjsd3JoN2+OXn7QYLaG+NsV5QJqXND/Fp70vNiYikx/Xg2jbqnH0OC24D0uE21XXD2mEUuRnNQzHZh110l6JmM02HQi5Wq1C0wc4lPOXX0XuJ8YELNuqz1iLzStHl3Rhn6fJTYeMGJTB+bTWFItlehEdwkRE3t2TorFgS7Fwkh9ym22A0FI6YjyZ9HQtOh3xUaBYBso/gZ0hRAxsh518V5rrFrrB8okuBsV5Z8Bii8xZP6c54VUSZZ6Rs1A2OfpoYKDIuMowD6VUK63Y6B2KHfZdKR60alic5pFpNbnjl+Axem139msRSz9vI6G+OxzLXd7igDXYWXyLsHbs90B8E++9COdIV+T90sbKe41M1CP7w0RzZ86nzBO8WZ2GyspkEEYflOM+hb74M84DzBJerWUYbsyOTcHVJ2Bgb3S1LWRP6RIRllYn6UIe+lwXaZRKPMy40y4rpJRxndKbB2lLXuufSzLGRmEKmlrA1TFLHN7zeiTLecEExWeFz8U5jLYjtUhwE3lw3hZEWHTc9twmxbcuiPh8KIm8tiX1WN8t22b6BYk4uANiEWnl9LGYz0kf9O//8bUSaMrJ7XK2qMpJ2ieRxwGqOaxF5vzBT3aNzzuK8chQm4mckyig0vDio+ggQtH4vlcR7LjwP8kUGEWspaUIE5Sf//O1EGwI2Cdw1oXRB5b0uY28lgmD0c5RZeRnZdVpVc3ocj+b8lBTDIgkUB11KGSr+nI/I3o4zH6eWi8XR38OzLDqgqS6UlMNKsSyTjylEmPfz2lAn98+Xy+W2M0JpYCPRIASc5iZiDVs9lJ+n/f2fKdoNlZsbK4jVYr5FtVOs1RqB0/o7qx4ugdQCoKH4gPAWM6xrg1IRayv7mDOq/GWW7DxNqw8iXk4rC/hn7VkJtHCMMuv6MK/87UdZ++Pz5P7v2JByXBuBjwCFIchbqbIwLPrDwN6LsegCdvryNSMiHY6u1hyuK1dLgbjBdSdXhSadwYZhKxmpL/s0dzJ88JMe/D2WnH0igInndiR3wgYq6YQX8NhGRH5vch5h0zQq4QEV15CsJH8dozAO7uFcXymcvJpMR9D+DZfZbRBSirJ/fiqN9c/wafrVJpCH5pZRV7OQh/E9T1lnQbCSc3hoFjkajhQEcT9McuvmK0ASM2HOXkmLObcNk0cJG7Bp+QHOZdMsCVxejhS+h5aOmWicNok+icJ2HLA6uDgfo88fyLZOtBcoahwcPpYD+nv9hyo7p9yTE+/R9XbilkUq/oxahVJeEhmxb2Zj8EG2iTSz3goq+9hLRfTwNZNmf52PyO4sVeyS1FyQuF8V+FPbiSC00XS6MsYSyQpQP3scDJm38D1N2zVnT0XyP3SwO4Si1wk/IbrDNNEMiISSke18N2U5xiEtiRcY7BY7yn18+AG3era3XpSxKaHe5k25+0w8I0PKDb5eZLJnjgSQxyj6UXYX38YCUtV5LolxKmSR2V1ImSS9JGWPsKf2cVeo+obksqfskmuNhhfPQnPr8soAWp8lKufyy1sHh4WG55YPgBm71ARWQ4/yeHwhXB2+OcysTuIHHJaWs9CoM+OTW98PDu5Pic1sP4PcVtp+bS/CkHcWglWBJU1tEHJbnQo6a1OM1Qh5mOujSxLNhNotTtXJZnHRr5dQN5+UEY6vTbrdXrAXb+JTcvhwYJRf30Q4d5AmlV5F9POAZHfKfHODvq7Zv6nBP2j36d8RBRqIwJkFsJ2wresFRHDtguUzN2dzmc6WTaWIHbKPaoeLZ5ozLle65fsA+07THT8B5A+/9RoWKoM0TXi0PnXkmREobZ3Z/bzrjTDSO5rm8GJxYq3Yk2GNTfLqVZUnuHryccN5jU3SWXx6vT3/ZtJs99thjjz322ONfgf8HgPzxrCAQCI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data:image/png;base64,iVBORw0KGgoAAAANSUhEUgAAAbIAAAB0CAMAAADXa0czAAAA8FBMVEX////MAGbLAGLKAGAAAADm5ubKAF5DQ0P5+fn//P69vb309PTLy8uAgIB6enrii6765fD66fG2traPj4+goKDYVY5mZmYkJCTIAFhLS0vVLH/+9vvgjKvWM4TPE2/wudLppMDWVYnzydvtq8qoqKjSIXdbW1vR0dHt7e3h4eHX19dVVVVycnLj4+P10eKXl5facJg0NDQvLy9ra2scHBwUFBTHAFLeZ57nirfus83fcqLSNnvpnsD2z+T43OvYXI/WR4fYSYzgg6jsoMXheqnabpfplr7RBnLbSJHqs8bxuNXRPXrgbaTQAG/eX53zxNumdqTUAAAbZUlEQVR4nO1daWObuNbGUANmiw2E2HXrZFKCMdjh2m6aNs5km7R957YZ//9/80pCG6uXNk7v1M+HtFgsQo90dHQWIQh77LHHHnvssccee+yxxx4Y/c75Tb9FD1v98/NOnyvun95wh61OtniPnaN/etbtdhsHHXx88yB2u/L9MT5svXsNi69p8aPc7X64v2mV3GqPH8DI1/lDXTMyxUObFZ80xAaAfJeOnPO3MjwUG+/S4kdcfJVydrOQ4KE0WD5n9X8/jMZKoJjs2O3FvXhID6MAHLtqenDawJCv4GHrSkoPxcU5PP6EDxvSNTr9jBSfdYQ9fhr0sQ/+eD45toORIGg9Wh7bgtDExf1Lwok4+BMcHzcohW9g8R8iOX66AcfvurT44y5eRd3FQ7aFvvqUdTEch/BvjN9XNzX4j2fjYi2Af40xemLnNeWkAcfRiUyOpCsgKW/uaHEXjrrvhOCG+H8/r8JlaBq27yam69ra6NcjLgKVc2Hl7OinEOcn6B9llB5OYvQf18HFiQv/NgP0a4dS1BAPgFx8Q4/Fu7YgLM/YqIMKCRt0DbHwGo5ZDSftN5VIkiZ/aFvx7GjuAMyVi97Yz7WLNq5vgaFfxrLlljTv0Co9l9XELPwUJmPlIjBB5czgYuqZUf6EUU1DmE7Z40YBfH0jwIeqicZXTNrMiOFfzSwdZX9XjzIoGB/ZKHubf6wxs6rhO0ejmoYxjnz+qDcNbB2/mhoa46mSZF7UfVVzLwB7XEKOf1FWBe3iqLYzORe5H5rWVLEMXDtVbfq9qZdV7sDbjKtbIimjTLWSURgFRBAKWjwMJz5hUNADfxJGmMHWI+XoDHKyHFDK4FzWuiWUiWdtWEznsu51/rHGUd2r6/OgWoSMFIcdTMz31jBb3nR7Ct8sKymzSp7Vc0yn+KsWW0fN4s8UTvatQvfI03KNblgXTuYWRk/YFKMk9uZMmOjaOPAcTmM0PW+u4eLTBSZFfoCH/e+Eo8UNKiaMigdoJXaHh5m0aOefahzVSpjmUalIQBUcx6yJjVixi6c0zSk3DrehzJhOtFmxBvZ8EoxrKp6lbDSf+WHhHFVTYr6TGb0tJrjmKHNjfTTha6XyxV9kQJIodl+n67L2GTgWG9IHvPD68gFyKHYP8brsSRZFUNw4FvJYQZlgvK+SQO4Re2Fj1iuVoLo7s9gFW1DmxEKzV+wMtgcq5hd+ZpfxlEWKUi7eJ4HCzWhbUbYJ/rxbDM6+vaPHH78tBt8O6SA6BcWLb3+Rw87jt8FgcVlisVpFmeBelEsg7YJxaUy9qsuNI5feaXPKIgV0CyconuqpQjIzCr8T8JRFF+PiEEsRji84QfHclIGRtfwzY3+6WfLr5NbN8Q1f2l8uS5fRKynTx6Wv0pwyiRkdlSkOGD4dpltQ5ivgIdF0WDgVUCZ4QRUVPGWhYlWeJoTBnL7FDij7OVhJWYYcCp5IPY4nNdePAzxMN6cs9NAQVZLCqZCySCmq8hiMMtWZVjMGVgsXVOr+iyjLiEAC9z0Tl/6ssMbh0SQqyOaUjdI720FeNiPKwACuEo2MMuOiWnxCJLS7vTxl/U6Hl5ut7CHFGpRlFA1yFWMx6pVo4Tz8WdoWm1MWpONbn+UVkJQywZxWdBZKWTgtjNAsdDrMXpqy9vXj/eWbU3LYX745vH/4tI36IeTUeYiM6p8c1UkeAesQwhaU6bhjqE5+rsSU6TOzvJkpZVqvTmajWpGV5y4oq2nr82+SJEry2Ul62L8aAC1fEi9vCmeuQ1l20ZxbYIeFIVCop5XOORtT5vZwZzDe53oFpgwUlD+cUrZqkIHZjNx7G8qGXo9fj6uO4tmsPVU7UEyueZtOL+DklW4HPZf0qHbqLgN/P6HjKzk9lotq/lqUCRpvmlKdI67r2lXCicFJ7QqbUqb3SHvr45zsJZSBIV7QJtETMWXG6so1icFpc8pUJ7BHCdNnhz1nqM3Zemc8t4cJMwBF792R7TH5NPa0yFRwU1LfjHQHNfubD9RgVVhLr0eZ4CisaewjvmuvmslgXVO+N6XMntFj/33uVEJZxRKEUDaer6yc4OKOsTllITLS+9TanaA70ZYawhUKM+wLFmyGJlWlJkhUOemytXNIzcIyFIVfmKH/n/xj16QsnAfkvFFG2LDpeyU2pYxbQkdKVmmllAnRrEz0YcrUeI3KhVsLRjtlgwyUSYCGNOkC+D+jOeaoqaB/EiKvTFQcpb+eLpjzBVqwbpndv5F/7JqUcYugOLOCNXp15tkMNqQs4oXaPOu4YZQJ/lGJFo8pi6ZrV24byjQL1iIkM244RuPLIuaedPhFHilGLaVbpBf5qEGxE/ucUdaFSuMtc76cFSq6JmVgOkufZWYNdiXWpCpsSJnLOxFykxJHmWCVWBAxZX7eB1OHLQSjB8c+8zT4UH+dKKRHN6HdVTepwS6BqohGGAQUDqFgT1uVCyRoZAWj/Fio6LqUCQlqtexEBpZOVvnZJdiMMl3JmH2z8o+nLOwVq4ApSypNnyXYQmPUYtOfM6HTHHuJ06MUCb7iJPM5VdX02HPNmEl4NzbdgCxfPpJhJUOPp9Cn/jLxvFDRtSlTY9BB8kaitWYLUsWNKMuNqyRjAeEpK/QigVCmWytVfP6BWyj5qm0OuZqokZnx8oR+oZhv7abrRPT4tSSm/rGUouNUyRfl64IFpN7FmQHQOxBtPCZKvT2Ix2aU5TTR0QWvzWcoE5yCKp9SFs43o+xFo1U63weyJDdu8aBqvbsTZVlanBTPNKa2VgE7/wraNO7lGmeTCd59VfWkFCZP2STnWtEtXgHJUibkOxKlbP3+BHXyypYwdkFma3ny5oQzUN18Ojk5KUhFAEOpxCxviFKt9/lF2EhZX5q4R9XPQs/jrU9OnGsmm48ByVEWHeWGU0rZJN6IslllzYK6CJifiPWCuY3ZqFmBSb5vRcqRlxtU2tEGlL0Kqx6F4HKjTI/d3NWTmFNHcpQBPrPkpJSNNpDa0HZR2RLNXyrAb4O5rBlb6jRnhx1ON6Gsvpyfy+yieu5MuVNzlOlm1jyCBWM+iCq91s8jFfYvPJetj/U1RsGKm2Dqy/b+SFllKWfYgDLdLCruwynTj/OUATUocwGhrESdVc0gCw9L1Z07X1rHX958KsRPUfSX1+XF61PmI4UgZ4fdRPZsQNloVmLt5dZfBcoEI2M4w0r+uExjzEvnEMvgXVPWXgxEabD4q6L4/G4gioPFp2LJ2pQN8fiax7xWovfq44nJafDPBpS5ZWEdPoviKlKWtcqklKnOapM1QLD9KAsNl48VV0e+llmXGX7EVVSPXFa8TNdhje53WjxxDVp82k3XZcXI07Upm8TYkhBO+cW0GlfGX3BwkE15fcr0cjfYK5ZjUqRMjz3WeNj64U7zZ5VA7209ygzPSuYsGihMvMRkwcOCFpiJ59Bi3fISi0yvzHRPMsgmpudacyxd+k/E+PG0tfXDouZfbcZbkqx1bIwB6u3rU2a/t9wSTOnyq4SyzDSLKdPWsTFuT5kOI4XDMX2sbTXBQKPLHl0BQywcUwpdUH3VxvLjb2pTlA5wMSBXJ+HhdclKa1Lmz5gATPggNX8dS34aPLo+ZUHslMF6Tx5cRhk/zWLKJspKDyecjrelLM1DmpDr9NSSPyc9Glvy57if6Uiuq1ZaJZasJKbRp2HqusEBzN/r0ijWoix6zymKusXJm3ANf9lwitTKtSmLpuU6TTgnCkgpZYJH7ZDEXxasMZkNt6Ys7y/LJSul3sumh+fYUcZfdp1NVqJOGistvq1JVlqLMrAi4w9HPS4eXlndKk5a2bUpM6sSGmwS3FtOWZOuGolXOlljrZUcbUtZiAwLNnUXOKj39kh/S/MyWN7U3EbXpATnUgJB9xrD63QsVj+y4q280oXwTYOznWvTVdac0NsskGAU+xVnRD1cUk6ZoJFYPUJZhR7DQ7feb0sZWOJFgs3iAw3FF5pmTMs9a6LbbBUEW20U4JdkyUoo8RbAVmyoz6QHSxb7UVDz16FMK4RvJjPKU1iS5ZB7BA5TXZcy7VVllN0Yt0cFZaqJw0VohNXcXPV6UTDbWmME2oIy5tomGitxwlnd3FiZcx3aAMU0temAZCP9QSyLhqcwV9Y/eJhJh9tEWA2LOSb6nPpeBX9FHCMNj1qTstCrFrVDrAVVUAauTTUuSllUGVBM4Pg/tJTOGX9ydlk1V8ypav0HUYL+sLtT9huXrNy/FcHCTZIOt4ljDHslSUQj5uocxfWOaY3Ef69J2fB9jZqHZ84qygCnaF1MKQOyq75DRdPRDyylfwStT5dfG/fXRUpS9E8un54OT0pyX1ZSVpGHoLHpTKtNgtWnZNCsSZk5r2lkP3XYVVIGVs/wBBaTP1oRtOeZP2L9+DH0+7UbHvU75cUrKbMvSoM7BYetzpzyfEAE1SIBSOtSdlGT6gfWFKi0mjI9gMOKS1YqjcCiSJTRy1G2JVZRNpxVtWDAXMEFZzWDw2a69Shz41pJlqC4q2rKUps+nxLoFENDKFyY/PYvo0wvm8hScNPZxKvgTHe4mNG1KFPjekGWznQ1lAk2oIGnTDWnFZypPrJx7ZCy/kabiPXLxeYKykyl2h7FrUjCsVI2GPU55+NajzKjzO3CIbWA1FEmjHvNhHfcqu7MKWNDN9NF9K4o698DpX1RTFcvR+sartweSziu90r75VkKGAkX2eTMgryzU/eVTCTbWpQ5q7Zy8OFdaikTpqaVfStNUew8H2CRiyUApWwLr3QYZS5So2wPb3LFx08SinK7anHFmbPViM0JnUO0MJMXxYAdY2ZUw57mIzCyCDgNOrKOTG4XpDCylTi7Mc46lEXTVf63JhzP9ZQZ09ks+4vuTHs+1yCgdtOpiZsXUzZUalqiPMYq9IPY4qSuZsZewnpuM/ECuj/RDdn3g3rAJokXm+zGum3F44TU8bJmKT17VYN5fceLZlxqoG6Y057p+pqh2W4ynwV+TqYmqyib6zTjswYWEGB2UFsx91XB6xK50/fzxNe0IardkeJS+YFzooy6hig1yKiONQqNHrNI9ewwMlnw3thshhqO8mo9ZHfXAQjMUdNnJgmtNwyjMdYP/mTOF7brBIbenFTHPE1WtV8zw4oaGmYwvTi6uOh5/qhwbbjCGKmH0Mu/4onwFBXUuvYUdVISkRIOfQ9UbXZx8crzhxwFzRBfVBP9VRrhMkI6M9vDqtQsrKUms/5bZptPSRim+d5Eh9O91CycvtnVznaK+x/AT9QxfOx8wV0R7wmXUNMBGr2TdI7v0GGDdooDSKPPI+LICtNJBkcY/VGTrLTH9hjOIf8joraEqYWYujhtlI+YbtoodL4yDtLJzEd2Po0kLeox7+K8qklW2mN7pLLMpGFcNpz6I7pWQNlIwrh811MgR6FbhotBT6BeYK8RSLDHD8AAGmHMtlsKk9icc+E6djA3FRKus8T56w3pliuOWSjvZNxLgoCo/QOREFxlNyZoAVSXFLDyFtX3429beX8e/f6qm1XX6bmgan5maRX5Gj9X6lxxH2eQyV/bXDGvkangaqoILxvodLFxsuKFlg8HBwenZSXnsCSPNycnhZ2xbsDvX8haog+vKsveIGhdHxw8LPFl9XiA93pTt5/19aoTXhT9625XlrtXq0YNxnIBz346X8FY67UsSfJ9mWnrpCuVQG6c/fGYpeS4Ict0o/D+B3BKYWGRe2IXetKPn+SyB/DP+grPKEZisiqC4m4hUuIXQuvPL8cb9Kj2u3er6T1Hk163LBAchZeIOaChK8r/8D3heNAQX1PKwA0HdZTB5QraqfV4IBVunX2efA/33x2UygCI0zMRSP6V7/gvw71YHtMjpJQN7g6zWDSwIYzrDVtSdpq98x20iS6yP308Bz9KnyskRR/pxZWE/kvRJmpoiWQElElXN+0szk9PztDou2PjfUvK+rk7gxElv8v+1mkdgC4lfym/0zvAmFRm+P5X4yNopmOw5JNKsjEgZQclDdL/ApVX6ZL+sCVl+d/B8l8uDJkOFI1SqRepD6rB95xfAZ3jx8vr8+f8OFLnD1F86lzLDfGPYiGk7KG0D0Nx1fhAReNzUib8CeX2XdmNDmG40rq+qJ2gtXwNVDZZfHzGfnQMpM5Bqw8n8eLnfKopE65hO9INRZ6VMgHZw0tu+KlBdjPfKcJknPF4a6ZDF2LneDUsM9VAGzu8RyDKfjpCt7OfcYhMa0VEX/8BdNRjNI2XNGINZa0F6ODfyNHzUta5kxpicev49kJ8iW8Q+VNTm8+olX/iBbZDAt77X4lll7hPwtlcc/j0HCWxYxbpEvViw2Jb16um4vp8AlYJbp4aItyk/W8gGReFBUENZShNY0FE9vNSJpw+wZkzV5HW44toi2mySkJDYJAjRceG/VO2P87rtNiBxsgRddSne1qZhCPVhMbIoUJuNkSh/mWpwwxwEoNugfah2OgWJGMdZX/Ju6NMuBaLceqnH0DD1CyynwkaIiskCWWhh6zwTmoH5rbnG6B2SzMkVCoLUyeNQUL4050CBZqRn2bIDOs+4CAAlSs1QT4AIXOfZ6eOMrgC3xllSGvMysDO2ctoiwV/GZrHcLbvR44y1DaTdAA5xDfj5PxlMRp+ZFjhb/6k/p0KHHeJA/S/QAWU89PFKsp2NJfBp4EhJWU0DZiR8KHOkvlMCNG2sy6Nb099mphB9qGdxiItRnvGRVQwNhFHdCO5lKNIIaPKQEHT47o4XDCBd/Frg37MNECMOsqADJDuycGzU5ZuqsbdFGqL0ot4lXzPHroxtcZHXmJoc6x+wKGfoosX/6OeO9TYNwUFc2wbDtvBMIqToR1T55sO9EXDqVM/TsHQOsOUAArwYGaoowxMfjKdSZ6fsj5Yg3FysH8rlcUh7QL60Jm7nPdl5Hsm3XOAfF1TuiN1i/y5aXAbaWvW3GdBJWrkeg4XyRVq47Fdt6vKG5GZgvofioufGsqW4OyvtOj5KUOf1GNiAE4aZy9lW1Tz+8SzJm99aUiiKEl3N6XFK64uK86iDSd1Oh2Abix9zp5QY/2AIpXRsgPKBLiClLFS2waMibtfRK+D86vb29u6t/8hfAKMPFLhclrsuFWUdZZnQExdMbm0C8pad3DljJ7Zgjc4/GWtwc8nr1EwCVvsdGA7ZNc5yCxcuOzm+LbLPl+NsAvKhHOJxJYha9kLaIsvjk5uYQMIEt9mFjrQX/bt83+yuL0bSA1Z/Mj3pZ1QJhzAGwOmzoFe1i10pd8Bj0C48Wr9cpBvMUiZmPftQ+fx4K/s4N8NZR043b7tQOkgHf4yLpf++en5mqEdP4oW4EPin9W/hRYQ/pR0n4piHEGjcX99yrfZbihDixL5Gob7vZi2WMD51ZncuNtNwNA7Ob/vzhdoyeOfjQIJXmfwtdvtwk+AyuIlN5nsiDJk8ngCvIkVXurdQOeSud4NUDaSdM86v57LlBxmszGa+WK9tpgHGFNy1hPdzsepQvXjsd3JoN2+OXn7QYLaG+NsV5QJqXND/Fp70vNiYikx/Xg2jbqnH0OC24D0uE21XXD2mEUuRnNQzHZh110l6JmM02HQi5Wq1C0wc4lPOXX0XuJ8YELNuqz1iLzStHl3Rhn6fJTYeMGJTB+bTWFItlehEdwkRE3t2TorFgS7Fwkh9ym22A0FI6YjyZ9HQtOh3xUaBYBso/gZ0hRAxsh518V5rrFrrB8okuBsV5Z8Bii8xZP6c54VUSZZ6Rs1A2OfpoYKDIuMowD6VUK63Y6B2KHfZdKR60alic5pFpNbnjl+Axem139msRSz9vI6G+OxzLXd7igDXYWXyLsHbs90B8E++9COdIV+T90sbKe41M1CP7w0RzZ86nzBO8WZ2GyspkEEYflOM+hb74M84DzBJerWUYbsyOTcHVJ2Bgb3S1LWRP6RIRllYn6UIe+lwXaZRKPMy40y4rpJRxndKbB2lLXuufSzLGRmEKmlrA1TFLHN7zeiTLecEExWeFz8U5jLYjtUhwE3lw3hZEWHTc9twmxbcuiPh8KIm8tiX1WN8t22b6BYk4uANiEWnl9LGYz0kf9O//8bUSaMrJ7XK2qMpJ2ieRxwGqOaxF5vzBT3aNzzuK8chQm4mckyig0vDio+ggQtH4vlcR7LjwP8kUGEWspaUIE5Sf//O1EGwI2Cdw1oXRB5b0uY28lgmD0c5RZeRnZdVpVc3ocj+b8lBTDIgkUB11KGSr+nI/I3o4zH6eWi8XR38OzLDqgqS6UlMNKsSyTjylEmPfz2lAn98+Xy+W2M0JpYCPRIASc5iZiDVs9lJ+n/f2fKdoNlZsbK4jVYr5FtVOs1RqB0/o7qx4ugdQCoKH4gPAWM6xrg1IRayv7mDOq/GWW7DxNqw8iXk4rC/hn7VkJtHCMMuv6MK/87UdZ++Pz5P7v2JByXBuBjwCFIchbqbIwLPrDwN6LsegCdvryNSMiHY6u1hyuK1dLgbjBdSdXhSadwYZhKxmpL/s0dzJ88JMe/D2WnH0igInndiR3wgYq6YQX8NhGRH5vch5h0zQq4QEV15CsJH8dozAO7uFcXymcvJpMR9D+DZfZbRBSirJ/fiqN9c/wafrVJpCH5pZRV7OQh/E9T1lnQbCSc3hoFjkajhQEcT9McuvmK0ASM2HOXkmLObcNk0cJG7Bp+QHOZdMsCVxejhS+h5aOmWicNok+icJ2HLA6uDgfo88fyLZOtBcoahwcPpYD+nv9hyo7p9yTE+/R9XbilkUq/oxahVJeEhmxb2Zj8EG2iTSz3goq+9hLRfTwNZNmf52PyO4sVeyS1FyQuF8V+FPbiSC00XS6MsYSyQpQP3scDJm38D1N2zVnT0XyP3SwO4Si1wk/IbrDNNEMiISSke18N2U5xiEtiRcY7BY7yn18+AG3era3XpSxKaHe5k25+0w8I0PKDb5eZLJnjgSQxyj6UXYX38YCUtV5LolxKmSR2V1ImSS9JGWPsKf2cVeo+obksqfskmuNhhfPQnPr8soAWp8lKufyy1sHh4WG55YPgBm71ARWQ4/yeHwhXB2+OcysTuIHHJaWs9CoM+OTW98PDu5Pic1sP4PcVtp+bS/CkHcWglWBJU1tEHJbnQo6a1OM1Qh5mOujSxLNhNotTtXJZnHRr5dQN5+UEY6vTbrdXrAXb+JTcvhwYJRf30Q4d5AmlV5F9POAZHfKfHODvq7Zv6nBP2j36d8RBRqIwJkFsJ2wresFRHDtguUzN2dzmc6WTaWIHbKPaoeLZ5ozLle65fsA+07THT8B5A+/9RoWKoM0TXi0PnXkmREobZ3Z/bzrjTDSO5rm8GJxYq3Yk2GNTfLqVZUnuHryccN5jU3SWXx6vT3/ZtJs99thjjz322ONfgf8HgPzxrCAQCIE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3014" name="Picture 6" descr="http://www.esnsweden.org/sites/default/files/pages/images/exchangeability%20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69" y="1135117"/>
            <a:ext cx="4429551" cy="12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574" y="1156441"/>
            <a:ext cx="7886700" cy="721123"/>
          </a:xfrm>
        </p:spPr>
        <p:txBody>
          <a:bodyPr>
            <a:noAutofit/>
          </a:bodyPr>
          <a:lstStyle/>
          <a:p>
            <a:r>
              <a:rPr lang="fr-FR" sz="2800" dirty="0" smtClean="0"/>
              <a:t>15) Quel est le 38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pays à avoir rejoint le réseau ESN International?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65587" y="2658950"/>
            <a:ext cx="7886700" cy="4562532"/>
          </a:xfrm>
        </p:spPr>
        <p:txBody>
          <a:bodyPr/>
          <a:lstStyle/>
          <a:p>
            <a:r>
              <a:rPr lang="fr-FR" dirty="0" smtClean="0"/>
              <a:t>A. Le Liechtenstein</a:t>
            </a:r>
          </a:p>
          <a:p>
            <a:r>
              <a:rPr lang="fr-FR" dirty="0" smtClean="0"/>
              <a:t>B. La Russie</a:t>
            </a:r>
          </a:p>
          <a:p>
            <a:r>
              <a:rPr lang="fr-FR" dirty="0" smtClean="0"/>
              <a:t>C. L’Ukraine</a:t>
            </a:r>
          </a:p>
          <a:p>
            <a:r>
              <a:rPr lang="fr-FR" dirty="0" smtClean="0"/>
              <a:t>D. L’</a:t>
            </a:r>
            <a:r>
              <a:rPr lang="fr-FR" dirty="0" err="1" smtClean="0"/>
              <a:t>Azerbaijan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41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195" y="2709070"/>
            <a:ext cx="7886700" cy="4864963"/>
          </a:xfrm>
        </p:spPr>
        <p:txBody>
          <a:bodyPr/>
          <a:lstStyle/>
          <a:p>
            <a:r>
              <a:rPr lang="fr-FR" dirty="0" smtClean="0"/>
              <a:t>D. L’</a:t>
            </a:r>
            <a:r>
              <a:rPr lang="fr-FR" dirty="0" err="1" smtClean="0"/>
              <a:t>Azerbaijan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200" dirty="0" smtClean="0"/>
              <a:t>Suite à un vote à l’unanimité, l’</a:t>
            </a:r>
            <a:r>
              <a:rPr lang="fr-FR" sz="3200" dirty="0" err="1" smtClean="0"/>
              <a:t>Azerbaijan</a:t>
            </a:r>
            <a:r>
              <a:rPr lang="fr-FR" sz="3200" dirty="0" smtClean="0"/>
              <a:t> a rejoint </a:t>
            </a:r>
            <a:r>
              <a:rPr lang="fr-FR" sz="3200" dirty="0"/>
              <a:t>le réseau ESN lors du CNR de </a:t>
            </a:r>
            <a:r>
              <a:rPr lang="fr-FR" sz="3200" dirty="0" smtClean="0"/>
              <a:t>Jyväskylä, ce mois-ci</a:t>
            </a:r>
            <a:endParaRPr lang="fr-FR" sz="3200" dirty="0"/>
          </a:p>
        </p:txBody>
      </p:sp>
      <p:pic>
        <p:nvPicPr>
          <p:cNvPr id="44034" name="Picture 2" descr="https://pbs.twimg.com/media/CbKe4uLW8AA7a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61" y="465082"/>
            <a:ext cx="2981763" cy="2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574" y="1156441"/>
            <a:ext cx="7886700" cy="721123"/>
          </a:xfrm>
        </p:spPr>
        <p:txBody>
          <a:bodyPr>
            <a:noAutofit/>
          </a:bodyPr>
          <a:lstStyle/>
          <a:p>
            <a:r>
              <a:rPr lang="fr-FR" sz="2800" dirty="0" smtClean="0"/>
              <a:t>17) Dans quelle ville se tiendra le prochain AGM?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65587" y="2658950"/>
            <a:ext cx="7886700" cy="4562532"/>
          </a:xfrm>
        </p:spPr>
        <p:txBody>
          <a:bodyPr/>
          <a:lstStyle/>
          <a:p>
            <a:r>
              <a:rPr lang="fr-FR" dirty="0" smtClean="0"/>
              <a:t>A. Ankara</a:t>
            </a:r>
          </a:p>
          <a:p>
            <a:r>
              <a:rPr lang="fr-FR" dirty="0" smtClean="0"/>
              <a:t>B. Varsovie</a:t>
            </a:r>
          </a:p>
          <a:p>
            <a:r>
              <a:rPr lang="fr-FR" dirty="0" smtClean="0"/>
              <a:t>C. Milan</a:t>
            </a:r>
          </a:p>
          <a:p>
            <a:r>
              <a:rPr lang="fr-FR" dirty="0" smtClean="0"/>
              <a:t>D. Lisbonne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9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946" y="2220339"/>
            <a:ext cx="7886700" cy="4864963"/>
          </a:xfrm>
        </p:spPr>
        <p:txBody>
          <a:bodyPr>
            <a:normAutofit/>
          </a:bodyPr>
          <a:lstStyle/>
          <a:p>
            <a:r>
              <a:rPr lang="fr-FR" dirty="0" smtClean="0"/>
              <a:t>B. Varsovie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800" dirty="0" smtClean="0"/>
              <a:t>Plus de 700 participants, vote du nouveau Bureau International, statuts, updates internationales, l’AGM est incontestablement l’événement le plus important de tout le réseau!</a:t>
            </a:r>
            <a:endParaRPr lang="fr-FR" sz="2800" dirty="0"/>
          </a:p>
        </p:txBody>
      </p:sp>
      <p:pic>
        <p:nvPicPr>
          <p:cNvPr id="45058" name="Picture 2" descr="https://scontent-lhr3-1.xx.fbcdn.net/hphotos-xtp1/v/t1.0-9/12548946_1059993164053287_9026950399587030999_n.png?oh=e8b8469c504f83073e1243991edc75b1&amp;oe=576C2F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29" y="911446"/>
            <a:ext cx="5803792" cy="21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574" y="1156441"/>
            <a:ext cx="7886700" cy="721123"/>
          </a:xfrm>
        </p:spPr>
        <p:txBody>
          <a:bodyPr>
            <a:noAutofit/>
          </a:bodyPr>
          <a:lstStyle/>
          <a:p>
            <a:r>
              <a:rPr lang="fr-FR" sz="2800" dirty="0" smtClean="0"/>
              <a:t>18) Quelle entreprise est partenaire de ESN International dans le cadre de </a:t>
            </a:r>
            <a:r>
              <a:rPr lang="fr-FR" sz="2800" dirty="0" err="1" smtClean="0"/>
              <a:t>Responsible</a:t>
            </a:r>
            <a:r>
              <a:rPr lang="fr-FR" sz="2800" dirty="0" smtClean="0"/>
              <a:t> Party?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65587" y="2658950"/>
            <a:ext cx="7886700" cy="4562532"/>
          </a:xfrm>
        </p:spPr>
        <p:txBody>
          <a:bodyPr/>
          <a:lstStyle/>
          <a:p>
            <a:r>
              <a:rPr lang="fr-FR" dirty="0" smtClean="0"/>
              <a:t>A. </a:t>
            </a:r>
            <a:r>
              <a:rPr lang="fr-FR" dirty="0" err="1" smtClean="0"/>
              <a:t>Bacardi</a:t>
            </a:r>
            <a:endParaRPr lang="fr-FR" dirty="0" smtClean="0"/>
          </a:p>
          <a:p>
            <a:r>
              <a:rPr lang="fr-FR" dirty="0" smtClean="0"/>
              <a:t>B. Pernod Ricard</a:t>
            </a:r>
          </a:p>
          <a:p>
            <a:r>
              <a:rPr lang="fr-FR" dirty="0" smtClean="0"/>
              <a:t>C. </a:t>
            </a:r>
            <a:r>
              <a:rPr lang="fr-FR" dirty="0" err="1" smtClean="0"/>
              <a:t>Diageo</a:t>
            </a:r>
            <a:endParaRPr lang="fr-FR" dirty="0" smtClean="0"/>
          </a:p>
          <a:p>
            <a:r>
              <a:rPr lang="fr-FR" dirty="0" smtClean="0"/>
              <a:t>D. Brown-Forman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2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8" y="1993037"/>
            <a:ext cx="7886700" cy="4864963"/>
          </a:xfrm>
        </p:spPr>
        <p:txBody>
          <a:bodyPr/>
          <a:lstStyle/>
          <a:p>
            <a:r>
              <a:rPr lang="fr-FR" dirty="0" smtClean="0"/>
              <a:t>B. Pernod Ricard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200" dirty="0" err="1" smtClean="0"/>
              <a:t>Responsible</a:t>
            </a:r>
            <a:r>
              <a:rPr lang="fr-FR" sz="3200" dirty="0" smtClean="0"/>
              <a:t> Party est un projet ayant pour but de sensibiliser les jeunes à la consommation d’alcool, ses effets et ses conséquences.</a:t>
            </a:r>
            <a:endParaRPr lang="fr-FR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84" y="0"/>
            <a:ext cx="2630429" cy="30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0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949518"/>
            <a:ext cx="8858250" cy="721123"/>
          </a:xfrm>
        </p:spPr>
        <p:txBody>
          <a:bodyPr>
            <a:noAutofit/>
          </a:bodyPr>
          <a:lstStyle/>
          <a:p>
            <a:r>
              <a:rPr lang="fr-FR" sz="3200" dirty="0" smtClean="0"/>
              <a:t>1) Que doit faire une association pour rejoindre le réseau ESN France?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A. Venir préalablement à deux Plateformes Nationales</a:t>
            </a:r>
          </a:p>
          <a:p>
            <a:r>
              <a:rPr lang="fr-FR" dirty="0" smtClean="0"/>
              <a:t>B. Donner 100 euros au Vice-président</a:t>
            </a:r>
          </a:p>
          <a:p>
            <a:r>
              <a:rPr lang="fr-FR" dirty="0" smtClean="0"/>
              <a:t>C. Doit avoir dans son logo les 5 couleurs officielles de ESN</a:t>
            </a:r>
          </a:p>
          <a:p>
            <a:r>
              <a:rPr lang="fr-FR" dirty="0" smtClean="0"/>
              <a:t>D. Avoir un objet social en concordance avec les valeurs de ESN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0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1432063"/>
            <a:ext cx="7886700" cy="4864963"/>
          </a:xfrm>
        </p:spPr>
        <p:txBody>
          <a:bodyPr/>
          <a:lstStyle/>
          <a:p>
            <a:r>
              <a:rPr lang="fr-FR" dirty="0" smtClean="0"/>
              <a:t>Questions BONUS!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5400" dirty="0" smtClean="0"/>
              <a:t>2 points par question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45412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Question bonus n°1: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Que signifie « </a:t>
            </a:r>
            <a:r>
              <a:rPr lang="fr-FR" dirty="0" err="1" smtClean="0"/>
              <a:t>Pallomeri</a:t>
            </a:r>
            <a:r>
              <a:rPr lang="fr-FR" dirty="0" smtClean="0"/>
              <a:t> » en Finnois?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(</a:t>
            </a:r>
            <a:r>
              <a:rPr lang="fr-FR" dirty="0" err="1" smtClean="0"/>
              <a:t>Paneuropean</a:t>
            </a:r>
            <a:r>
              <a:rPr lang="fr-FR" dirty="0" smtClean="0"/>
              <a:t> Association </a:t>
            </a:r>
            <a:r>
              <a:rPr lang="fr-FR" dirty="0" err="1" smtClean="0"/>
              <a:t>Leading</a:t>
            </a:r>
            <a:r>
              <a:rPr lang="fr-FR" dirty="0" smtClean="0"/>
              <a:t> Local </a:t>
            </a:r>
            <a:r>
              <a:rPr lang="fr-FR" dirty="0" err="1" smtClean="0"/>
              <a:t>Organization</a:t>
            </a:r>
            <a:r>
              <a:rPr lang="fr-FR" dirty="0" smtClean="0"/>
              <a:t> </a:t>
            </a:r>
            <a:r>
              <a:rPr lang="fr-FR" dirty="0" err="1" smtClean="0"/>
              <a:t>Making</a:t>
            </a:r>
            <a:r>
              <a:rPr lang="fr-FR" dirty="0" smtClean="0"/>
              <a:t> Erasmus Richer Inside)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8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0671" y="1993037"/>
            <a:ext cx="7886700" cy="4864963"/>
          </a:xfrm>
        </p:spPr>
        <p:txBody>
          <a:bodyPr/>
          <a:lstStyle/>
          <a:p>
            <a:r>
              <a:rPr lang="fr-FR" dirty="0" smtClean="0"/>
              <a:t>« Piscine à boules »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600" dirty="0" smtClean="0"/>
              <a:t>Pas facile à placer mais ça peut servir pour un voyage en Finlande </a:t>
            </a:r>
            <a:endParaRPr lang="fr-FR" sz="3600" dirty="0"/>
          </a:p>
        </p:txBody>
      </p:sp>
      <p:pic>
        <p:nvPicPr>
          <p:cNvPr id="46082" name="Picture 2" descr="https://encrypted-tbn2.gstatic.com/images?q=tbn:ANd9GcSi2zvXrj4RhhrSEb-RLagoC_92OS4pyxsMJOmlmDzlup1LQ2_WX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33" y="650954"/>
            <a:ext cx="2335377" cy="23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l’équipe gagnante est…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8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911801"/>
            <a:ext cx="7886700" cy="4864963"/>
          </a:xfrm>
        </p:spPr>
        <p:txBody>
          <a:bodyPr>
            <a:normAutofit/>
          </a:bodyPr>
          <a:lstStyle/>
          <a:p>
            <a:pPr algn="l"/>
            <a:r>
              <a:rPr lang="en-US" sz="2400" spc="-100" dirty="0" err="1" smtClean="0">
                <a:solidFill>
                  <a:srgbClr val="00AEEF"/>
                </a:solidFill>
              </a:rPr>
              <a:t>IxESN</a:t>
            </a:r>
            <a:r>
              <a:rPr lang="en-US" sz="2400" spc="-100" dirty="0" smtClean="0">
                <a:solidFill>
                  <a:srgbClr val="00AEEF"/>
                </a:solidFill>
              </a:rPr>
              <a:t> France</a:t>
            </a:r>
            <a:r>
              <a:rPr lang="en-US" sz="240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23, rue de </a:t>
            </a:r>
            <a:r>
              <a:rPr lang="en-US" sz="2400" b="0" spc="-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Dagorno</a:t>
            </a: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75012 Paris</a:t>
            </a: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FRANCE</a:t>
            </a: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</a:t>
            </a:r>
            <a:r>
              <a:rPr lang="en-US" sz="2400" b="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+33 9 73 87 17 </a:t>
            </a:r>
            <a:r>
              <a:rPr lang="fr-FR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86</a:t>
            </a: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 smtClean="0">
                <a:solidFill>
                  <a:srgbClr val="00AEEF"/>
                </a:solidFill>
                <a:hlinkClick r:id="rId2"/>
              </a:rPr>
              <a:t>contact@ixesn.fr</a:t>
            </a:r>
            <a:r>
              <a:rPr lang="en-US" sz="2400" b="0" spc="-100" dirty="0" smtClean="0">
                <a:solidFill>
                  <a:srgbClr val="00AEEF"/>
                </a:solidFill>
              </a:rPr>
              <a:t/>
            </a:r>
            <a:br>
              <a:rPr lang="en-US" sz="2400" b="0" spc="-100" dirty="0" smtClean="0">
                <a:solidFill>
                  <a:srgbClr val="00AEEF"/>
                </a:solidFill>
              </a:rPr>
            </a:br>
            <a:r>
              <a:rPr lang="en-US" sz="2400" b="0" spc="-100" dirty="0" smtClean="0">
                <a:solidFill>
                  <a:srgbClr val="00AEEF"/>
                </a:solidFill>
                <a:hlinkClick r:id="rId3"/>
              </a:rPr>
              <a:t>bureau@ixesn.fr</a:t>
            </a:r>
            <a:r>
              <a:rPr lang="en-US" sz="2400" b="0" spc="-100" dirty="0" smtClean="0">
                <a:solidFill>
                  <a:srgbClr val="00AEEF"/>
                </a:solidFill>
              </a:rPr>
              <a:t/>
            </a:r>
            <a:br>
              <a:rPr lang="en-US" sz="2400" b="0" spc="-100" dirty="0" smtClean="0">
                <a:solidFill>
                  <a:srgbClr val="00AEEF"/>
                </a:solidFill>
              </a:rPr>
            </a:br>
            <a:r>
              <a:rPr lang="en-US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b="0" spc="-100" dirty="0"/>
          </a:p>
        </p:txBody>
      </p:sp>
      <p:sp>
        <p:nvSpPr>
          <p:cNvPr id="4" name="Rectangle 3"/>
          <p:cNvSpPr/>
          <p:nvPr/>
        </p:nvSpPr>
        <p:spPr>
          <a:xfrm>
            <a:off x="628650" y="4398234"/>
            <a:ext cx="53081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AEEF"/>
                </a:solidFill>
                <a:latin typeface="Kelson Sans" panose="02000500000000000000" pitchFamily="50" charset="0"/>
                <a:hlinkClick r:id="rId4"/>
              </a:rPr>
              <a:t>HTTP://IxESN.FR</a:t>
            </a:r>
            <a:endParaRPr lang="en-US" dirty="0" smtClean="0">
              <a:solidFill>
                <a:srgbClr val="00AEEF"/>
              </a:solidFill>
              <a:latin typeface="Kelson Sans" panose="02000500000000000000" pitchFamily="50" charset="0"/>
            </a:endParaRPr>
          </a:p>
          <a:p>
            <a:endParaRPr lang="en-US" dirty="0">
              <a:solidFill>
                <a:srgbClr val="00AEEF"/>
              </a:solidFill>
              <a:latin typeface="Kelson Sans" panose="02000500000000000000" pitchFamily="50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   Facebook.com/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IxESN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 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IxESN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More and more on…. Our Wiki!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  <a:hlinkClick r:id="rId5"/>
              </a:rPr>
              <a:t>http://wiki.ixesn.fr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  <a:hlinkClick r:id="rId5"/>
              </a:rPr>
              <a:t>/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5021793"/>
            <a:ext cx="239151" cy="23915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5" y="5317216"/>
            <a:ext cx="244665" cy="1989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33" y="5095898"/>
            <a:ext cx="1637775" cy="14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335937"/>
            <a:ext cx="7696200" cy="4388713"/>
          </a:xfrm>
        </p:spPr>
        <p:txBody>
          <a:bodyPr>
            <a:normAutofit fontScale="90000"/>
          </a:bodyPr>
          <a:lstStyle/>
          <a:p>
            <a:r>
              <a:rPr lang="fr-FR" dirty="0"/>
              <a:t>D. Avoir un objet social en concordance avec les valeurs de </a:t>
            </a:r>
            <a:r>
              <a:rPr lang="fr-FR" dirty="0" smtClean="0"/>
              <a:t>ESN </a:t>
            </a:r>
            <a:r>
              <a:rPr lang="fr-FR" sz="3200" dirty="0" smtClean="0"/>
              <a:t>(accueil des étudiants, promotion de la mobilité, etc.)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Il y a 4 autres conditions: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-Etre déclarée en tant qu’association auprès de la préfecture</a:t>
            </a:r>
            <a:br>
              <a:rPr lang="fr-FR" sz="3200" dirty="0" smtClean="0"/>
            </a:br>
            <a:r>
              <a:rPr lang="fr-FR" sz="3200" dirty="0" smtClean="0"/>
              <a:t>-Payer sa cotisation</a:t>
            </a:r>
            <a:br>
              <a:rPr lang="fr-FR" sz="3200" dirty="0" smtClean="0"/>
            </a:br>
            <a:r>
              <a:rPr lang="fr-FR" sz="3200" dirty="0" smtClean="0"/>
              <a:t>-Avoir participé à au moins une NP avant de rejoindre le réseau</a:t>
            </a:r>
            <a:br>
              <a:rPr lang="fr-FR" sz="3200" dirty="0" smtClean="0"/>
            </a:br>
            <a:r>
              <a:rPr lang="fr-FR" sz="3200" dirty="0" smtClean="0"/>
              <a:t>-Porter le nom ESN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1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949518"/>
            <a:ext cx="8858250" cy="721123"/>
          </a:xfrm>
        </p:spPr>
        <p:txBody>
          <a:bodyPr>
            <a:noAutofit/>
          </a:bodyPr>
          <a:lstStyle/>
          <a:p>
            <a:r>
              <a:rPr lang="fr-FR" sz="3200" dirty="0"/>
              <a:t>2</a:t>
            </a:r>
            <a:r>
              <a:rPr lang="fr-FR" sz="3200" dirty="0" smtClean="0"/>
              <a:t>) Quelles sont les trois dernières associations à avoir rejoint ESN France?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2295468"/>
            <a:ext cx="8286750" cy="4562532"/>
          </a:xfrm>
        </p:spPr>
        <p:txBody>
          <a:bodyPr/>
          <a:lstStyle/>
          <a:p>
            <a:r>
              <a:rPr lang="fr-FR" dirty="0" smtClean="0"/>
              <a:t>A. Belfort-Montbéliard, Bordeaux et  Caen</a:t>
            </a:r>
          </a:p>
          <a:p>
            <a:r>
              <a:rPr lang="fr-FR" dirty="0" smtClean="0"/>
              <a:t>B.  Poitiers, Tarbes et Corte</a:t>
            </a:r>
          </a:p>
          <a:p>
            <a:r>
              <a:rPr lang="fr-FR" dirty="0" smtClean="0"/>
              <a:t>C. Grenoble, Valence et Corte</a:t>
            </a:r>
          </a:p>
          <a:p>
            <a:r>
              <a:rPr lang="fr-FR" dirty="0" smtClean="0"/>
              <a:t>D. Poitiers, Valence et Corte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42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49" y="3078887"/>
            <a:ext cx="7696200" cy="3607663"/>
          </a:xfrm>
        </p:spPr>
        <p:txBody>
          <a:bodyPr>
            <a:normAutofit/>
          </a:bodyPr>
          <a:lstStyle/>
          <a:p>
            <a:r>
              <a:rPr lang="fr-FR" dirty="0" smtClean="0"/>
              <a:t>D. Poitiers, Valence et Corte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Lors de la dernière AG fin mai, </a:t>
            </a:r>
            <a:r>
              <a:rPr lang="fr-FR" sz="3200" dirty="0"/>
              <a:t>e</a:t>
            </a:r>
            <a:r>
              <a:rPr lang="fr-FR" sz="3200" dirty="0" smtClean="0"/>
              <a:t>lles sont devenues les 34, 35 et 36</a:t>
            </a:r>
            <a:r>
              <a:rPr lang="fr-FR" sz="3200" baseline="30000" dirty="0" smtClean="0"/>
              <a:t>e</a:t>
            </a:r>
            <a:r>
              <a:rPr lang="fr-FR" sz="3200" dirty="0" smtClean="0"/>
              <a:t> associations du réseau français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8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949518"/>
            <a:ext cx="8858250" cy="721123"/>
          </a:xfrm>
        </p:spPr>
        <p:txBody>
          <a:bodyPr>
            <a:noAutofit/>
          </a:bodyPr>
          <a:lstStyle/>
          <a:p>
            <a:r>
              <a:rPr lang="fr-FR" sz="3200" dirty="0" smtClean="0"/>
              <a:t>3) Lequel de ces événements n’est pas organisé par une association française?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2295468"/>
            <a:ext cx="8286750" cy="2752782"/>
          </a:xfrm>
        </p:spPr>
        <p:txBody>
          <a:bodyPr/>
          <a:lstStyle/>
          <a:p>
            <a:r>
              <a:rPr lang="fr-FR" dirty="0" smtClean="0"/>
              <a:t>A. Paris Monopoly</a:t>
            </a:r>
          </a:p>
          <a:p>
            <a:r>
              <a:rPr lang="fr-FR" dirty="0" smtClean="0"/>
              <a:t>B. Ca me dit l’international</a:t>
            </a:r>
          </a:p>
          <a:p>
            <a:r>
              <a:rPr lang="fr-FR" dirty="0" smtClean="0"/>
              <a:t>C. Christmas </a:t>
            </a:r>
            <a:r>
              <a:rPr lang="fr-FR" dirty="0" err="1" smtClean="0"/>
              <a:t>Together</a:t>
            </a:r>
            <a:endParaRPr lang="fr-FR" dirty="0"/>
          </a:p>
          <a:p>
            <a:r>
              <a:rPr lang="fr-FR" dirty="0" smtClean="0"/>
              <a:t>D. </a:t>
            </a:r>
            <a:r>
              <a:rPr lang="fr-FR" dirty="0" err="1" smtClean="0"/>
              <a:t>Spring</a:t>
            </a:r>
            <a:r>
              <a:rPr lang="fr-FR" dirty="0" smtClean="0"/>
              <a:t> </a:t>
            </a:r>
            <a:r>
              <a:rPr lang="fr-FR" dirty="0" err="1" smtClean="0"/>
              <a:t>Breizh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913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4537" y="3593237"/>
            <a:ext cx="7696200" cy="3264763"/>
          </a:xfrm>
        </p:spPr>
        <p:txBody>
          <a:bodyPr>
            <a:normAutofit fontScale="90000"/>
          </a:bodyPr>
          <a:lstStyle/>
          <a:p>
            <a:r>
              <a:rPr lang="fr-FR" dirty="0"/>
              <a:t>A</a:t>
            </a:r>
            <a:r>
              <a:rPr lang="fr-FR" dirty="0" smtClean="0"/>
              <a:t>. Paris Monopoly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Christmas </a:t>
            </a:r>
            <a:r>
              <a:rPr lang="fr-FR" sz="3200" dirty="0" err="1" smtClean="0"/>
              <a:t>together</a:t>
            </a:r>
            <a:r>
              <a:rPr lang="fr-FR" sz="3200" dirty="0" smtClean="0"/>
              <a:t> (Valenciennes), Ca me dit l’international (Besançon) et Le </a:t>
            </a:r>
            <a:r>
              <a:rPr lang="fr-FR" sz="3200" dirty="0" err="1" smtClean="0"/>
              <a:t>Spring</a:t>
            </a:r>
            <a:r>
              <a:rPr lang="fr-FR" sz="3200" dirty="0" smtClean="0"/>
              <a:t> </a:t>
            </a:r>
            <a:r>
              <a:rPr lang="fr-FR" sz="3200" dirty="0" err="1" smtClean="0"/>
              <a:t>Breizh</a:t>
            </a:r>
            <a:r>
              <a:rPr lang="fr-FR" sz="3200" dirty="0" smtClean="0"/>
              <a:t> (Grand-Ouest) font partie des événements phares du réseau français.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6866" name="Picture 2" descr="https://cf.geekdo-images.com/images/pic42230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0"/>
            <a:ext cx="3273425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N_Presentation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N_Presentation_Template" id="{8C2D9F8E-EEC1-C949-8216-691BB7C20A96}" vid="{B23C0CB7-ACA3-2242-BF67-4B5822C1CBAC}"/>
    </a:ext>
  </a:extLst>
</a:theme>
</file>

<file path=ppt/theme/theme2.xml><?xml version="1.0" encoding="utf-8"?>
<a:theme xmlns:a="http://schemas.openxmlformats.org/drawingml/2006/main" name="Cya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N_Presentation_Template" id="{8C2D9F8E-EEC1-C949-8216-691BB7C20A96}" vid="{58F95ED1-D381-E848-A43D-BA26F689261E}"/>
    </a:ext>
  </a:extLst>
</a:theme>
</file>

<file path=ppt/theme/theme3.xml><?xml version="1.0" encoding="utf-8"?>
<a:theme xmlns:a="http://schemas.openxmlformats.org/drawingml/2006/main" name="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N_Presentation_Template" id="{8C2D9F8E-EEC1-C949-8216-691BB7C20A96}" vid="{FB38C7B7-4A96-CB48-A8A7-E4907D62DBEB}"/>
    </a:ext>
  </a:extLst>
</a:theme>
</file>

<file path=ppt/theme/theme4.xml><?xml version="1.0" encoding="utf-8"?>
<a:theme xmlns:a="http://schemas.openxmlformats.org/drawingml/2006/main" name="Magent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N_Presentation_Template" id="{8C2D9F8E-EEC1-C949-8216-691BB7C20A96}" vid="{9543D352-9046-C340-82A0-24CCC21CD76B}"/>
    </a:ext>
  </a:extLst>
</a:theme>
</file>

<file path=ppt/theme/theme5.xml><?xml version="1.0" encoding="utf-8"?>
<a:theme xmlns:a="http://schemas.openxmlformats.org/drawingml/2006/main" name="Dark 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N_Presentation_Template" id="{8C2D9F8E-EEC1-C949-8216-691BB7C20A96}" vid="{058F1B41-6DD0-9E44-94A6-D0439E9A16B5}"/>
    </a:ext>
  </a:extLst>
</a:theme>
</file>

<file path=ppt/theme/theme6.xml><?xml version="1.0" encoding="utf-8"?>
<a:theme xmlns:a="http://schemas.openxmlformats.org/drawingml/2006/main" name="Oran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N_Presentation_Template" id="{8C2D9F8E-EEC1-C949-8216-691BB7C20A96}" vid="{655B86D7-9111-B54D-A816-8C0BA8D67E14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ESN_Presentation_Template</Template>
  <TotalTime>8103</TotalTime>
  <Words>776</Words>
  <Application>Microsoft Macintosh PowerPoint</Application>
  <PresentationFormat>Présentation à l'écran (4:3)</PresentationFormat>
  <Paragraphs>126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44</vt:i4>
      </vt:variant>
    </vt:vector>
  </HeadingPairs>
  <TitlesOfParts>
    <vt:vector size="53" baseType="lpstr">
      <vt:lpstr>Calibri</vt:lpstr>
      <vt:lpstr>Kelson Sans</vt:lpstr>
      <vt:lpstr>Arial</vt:lpstr>
      <vt:lpstr>ESN_Presentation_Template</vt:lpstr>
      <vt:lpstr>Cyan</vt:lpstr>
      <vt:lpstr>Green</vt:lpstr>
      <vt:lpstr>Magenta</vt:lpstr>
      <vt:lpstr>Dark Blue</vt:lpstr>
      <vt:lpstr>Orange</vt:lpstr>
      <vt:lpstr>ESN QUIZ</vt:lpstr>
      <vt:lpstr>Règles:</vt:lpstr>
      <vt:lpstr>Thème 1: le niveau Local</vt:lpstr>
      <vt:lpstr>1) Que doit faire une association pour rejoindre le réseau ESN France?</vt:lpstr>
      <vt:lpstr>D. Avoir un objet social en concordance avec les valeurs de ESN (accueil des étudiants, promotion de la mobilité, etc.)  Il y a 4 autres conditions:  -Etre déclarée en tant qu’association auprès de la préfecture -Payer sa cotisation -Avoir participé à au moins une NP avant de rejoindre le réseau -Porter le nom ESN   </vt:lpstr>
      <vt:lpstr>2) Quelles sont les trois dernières associations à avoir rejoint ESN France?</vt:lpstr>
      <vt:lpstr>D. Poitiers, Valence et Corte  Lors de la dernière AG fin mai, elles sont devenues les 34, 35 et 36e associations du réseau français   </vt:lpstr>
      <vt:lpstr>3) Lequel de ces événements n’est pas organisé par une association française?</vt:lpstr>
      <vt:lpstr>A. Paris Monopoly  Christmas together (Valenciennes), Ca me dit l’international (Besançon) et Le Spring Breizh (Grand-Ouest) font partie des événements phares du réseau français.   </vt:lpstr>
      <vt:lpstr>4) Quelle mascotte n’existe pas?</vt:lpstr>
      <vt:lpstr>A. Galet’saucix (Brest)  Pratiquement toutes les associations françaises ont leur propre mascotte, et seraient prêtes à payer de leur vie pour les protéger…   </vt:lpstr>
      <vt:lpstr>5) Quelle association a été élue Section i n the Spotlight au mois de janvier 2016?</vt:lpstr>
      <vt:lpstr>D. ESN Troyes  Félicitations à eux! Si tu as envie de participer, n’hésite pas à demander plus d’informations à ton représentant local…   </vt:lpstr>
      <vt:lpstr>6) Quelle association française a le plus de membres actifs?</vt:lpstr>
      <vt:lpstr>B. ESN Lille  Avec un peu plus de 70 bénévoles, l’association lilloise est la plus grande du réseau français… Pour combien de temps encore?   </vt:lpstr>
      <vt:lpstr>Thème 2: Le niveau National</vt:lpstr>
      <vt:lpstr>7) Combien d’administrateurs composent le Conseil d’Administration de ESN France?</vt:lpstr>
      <vt:lpstr>C. 17  Le CA est composé de 17 administrateurs, élus lors de l’assemblée générale pour une durée d’un an </vt:lpstr>
      <vt:lpstr>8) Quel comité  français n’existe pas?</vt:lpstr>
      <vt:lpstr>D. Légal (statuts)  7 comités français existent en France. Qu’est-ce que tu attends pour rejoindre l’un d’entre eux? </vt:lpstr>
      <vt:lpstr>9) Quels sont les 5 membres fondateurs du réseau français (2003)?</vt:lpstr>
      <vt:lpstr>A. Toulouse 1, Toulouse 2, Toulouse 4, Nancy, Alès  ESN France a connu par la suite un fonctionnement assez fragile, notamment suite à la tentative ratée d’organiser  l’AGM à Paris en 2005.  Il faudra attendre 2008 et l’AGM à Besançon pour que Nancy et Besançon reconstruisent le réseau. Le nombre d’associations était alors de 7.</vt:lpstr>
      <vt:lpstr>10) Quel poste n’existe pas au sein  du Bureau français?</vt:lpstr>
      <vt:lpstr>B. Liaison Officer  Le Bureau français est actuellement composé de 7 membres.</vt:lpstr>
      <vt:lpstr>11)  Quel est le nom du magazine interne à ESN France?</vt:lpstr>
      <vt:lpstr>D. Le Pallo Déchaîné  Tous les trimestre, le comité Communication + Animation du réseau rédigent le Pallo Déchaîné, afin que vos bénévoles aient toutes les informations utiles pour mieux comprendre le réseau. N’hésite pas à les consulter sur le wiki!</vt:lpstr>
      <vt:lpstr>12)  Comment s’appelle la campagne de promotion de la mobilité menée par ESN France?</vt:lpstr>
      <vt:lpstr>B. Tickets pour le monde  Avec 20 000 passeports imprimés, des affiches, des stickers, cartes postales, un site internet et bien plus encore, cette campagne a pour but d’inciter le public français à partir à l’étranger, en le renseignant sur les différents programmes qui existent</vt:lpstr>
      <vt:lpstr>Thème 3: le niveau International</vt:lpstr>
      <vt:lpstr>13)  De combien de membres est composé  l e Bureau International?</vt:lpstr>
      <vt:lpstr>A. 5  Présidente, Vice-Président, Treasurer, Communication Manager et WPA. Ils sont tous élus lors du plus gros rassemblement de ESN, l’AGM!</vt:lpstr>
      <vt:lpstr>14) Quel projet de ESN International est plus particulièrement destiné aux étudiants en situation de handicap?</vt:lpstr>
      <vt:lpstr>A. ExchangeAbility  Ce projet a pour vocation d’augmenter le nombre d’étudiants Erasmus en situation de handicap et d’améliorer leurs conditions d’accueil dans les villes et universités</vt:lpstr>
      <vt:lpstr>15) Quel est le 38ème pays à avoir rejoint le réseau ESN International?</vt:lpstr>
      <vt:lpstr>D. L’Azerbaijan  Suite à un vote à l’unanimité, l’Azerbaijan a rejoint le réseau ESN lors du CNR de Jyväskylä, ce mois-ci</vt:lpstr>
      <vt:lpstr>17) Dans quelle ville se tiendra le prochain AGM?</vt:lpstr>
      <vt:lpstr>B. Varsovie  Plus de 700 participants, vote du nouveau Bureau International, statuts, updates internationales, l’AGM est incontestablement l’événement le plus important de tout le réseau!</vt:lpstr>
      <vt:lpstr>18) Quelle entreprise est partenaire de ESN International dans le cadre de Responsible Party?</vt:lpstr>
      <vt:lpstr>B. Pernod Ricard  Responsible Party est un projet ayant pour but de sensibiliser les jeunes à la consommation d’alcool, ses effets et ses conséquences.</vt:lpstr>
      <vt:lpstr>Questions BONUS!  2 points par question</vt:lpstr>
      <vt:lpstr>Question bonus n°1:  Que signifie « Pallomeri » en Finnois?  (Paneuropean Association Leading Local Organization Making Erasmus Richer Inside)</vt:lpstr>
      <vt:lpstr>« Piscine à boules »  Pas facile à placer mais ça peut servir pour un voyage en Finlande </vt:lpstr>
      <vt:lpstr>Et l’équipe gagnante est…</vt:lpstr>
      <vt:lpstr>IxESN France  23, rue de Dagorno 75012 Paris FRANCE Tel. +33 9 73 87 17 86  contact@ixesn.fr bureau@ixesn.fr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Communication Gaffar Rampage for CNR Novi Sad 2015</dc:title>
  <dc:creator>Gaffar Rampage</dc:creator>
  <cp:lastModifiedBy>Utilisateur de Microsoft Office</cp:lastModifiedBy>
  <cp:revision>89</cp:revision>
  <dcterms:created xsi:type="dcterms:W3CDTF">2015-09-15T17:48:37Z</dcterms:created>
  <dcterms:modified xsi:type="dcterms:W3CDTF">2016-06-12T10:59:37Z</dcterms:modified>
</cp:coreProperties>
</file>