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72" r:id="rId9"/>
    <p:sldId id="263" r:id="rId10"/>
    <p:sldId id="262" r:id="rId11"/>
    <p:sldId id="264" r:id="rId12"/>
    <p:sldId id="265" r:id="rId13"/>
    <p:sldId id="266" r:id="rId14"/>
    <p:sldId id="267" r:id="rId15"/>
    <p:sldId id="270" r:id="rId16"/>
    <p:sldId id="271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Josefin Sans" panose="00000500000000000000" charset="0"/>
      <p:bold r:id="rId23"/>
      <p:boldItalic r:id="rId24"/>
    </p:embeddedFont>
    <p:embeddedFont>
      <p:font typeface="Josefin Sans Light" panose="00000400000000000000" charset="0"/>
      <p:regular r:id="rId25"/>
      <p:bold r:id="rId26"/>
      <p:italic r:id="rId27"/>
      <p:boldItalic r:id="rId28"/>
    </p:embeddedFont>
    <p:embeddedFont>
      <p:font typeface="Josefin Sans SemiBold" panose="00000700000000000000" charset="0"/>
      <p:regular r:id="rId29"/>
      <p:bold r:id="rId30"/>
      <p:italic r:id="rId31"/>
      <p:boldItalic r:id="rId32"/>
    </p:embeddedFont>
    <p:embeddedFont>
      <p:font typeface="Josefin Sans Thin" panose="00000300000000000000" charset="0"/>
      <p:regular r:id="rId33"/>
      <p:bold r:id="rId34"/>
      <p:italic r:id="rId35"/>
      <p:boldItalic r:id="rId36"/>
    </p:embeddedFont>
    <p:embeddedFont>
      <p:font typeface="Raleway" panose="020B0503030101060003" charset="0"/>
      <p:regular r:id="rId37"/>
      <p:bold r:id="rId38"/>
      <p:italic r:id="rId39"/>
      <p:boldItalic r:id="rId40"/>
    </p:embeddedFont>
    <p:embeddedFont>
      <p:font typeface="Raleway Black" panose="020B0A03030101060003" charset="0"/>
      <p:bold r:id="rId41"/>
      <p:boldItalic r:id="rId42"/>
    </p:embeddedFont>
    <p:embeddedFont>
      <p:font typeface="Raleway ExtraBold" panose="020B0903030101060003" charset="0"/>
      <p:bold r:id="rId43"/>
      <p:boldItalic r:id="rId44"/>
    </p:embeddedFont>
    <p:embeddedFont>
      <p:font typeface="Raleway ExtraLight" panose="020B0303030101060003" charset="0"/>
      <p:regular r:id="rId45"/>
      <p:bold r:id="rId46"/>
      <p:italic r:id="rId47"/>
      <p:boldItalic r:id="rId48"/>
    </p:embeddedFont>
    <p:embeddedFont>
      <p:font typeface="Raleway Light" panose="020B0403030101060003" charset="0"/>
      <p:regular r:id="rId49"/>
      <p:bold r:id="rId50"/>
      <p:italic r:id="rId51"/>
      <p:boldItalic r:id="rId52"/>
    </p:embeddedFont>
    <p:embeddedFont>
      <p:font typeface="Raleway Medium" panose="020B0603030101060003" charset="0"/>
      <p:regular r:id="rId53"/>
      <p:bold r:id="rId54"/>
      <p:italic r:id="rId55"/>
      <p:boldItalic r:id="rId56"/>
    </p:embeddedFont>
    <p:embeddedFont>
      <p:font typeface="Raleway SemiBold" panose="020B0703030101060003" charset="0"/>
      <p:regular r:id="rId57"/>
      <p:bold r:id="rId58"/>
      <p:italic r:id="rId59"/>
      <p:boldItalic r:id="rId60"/>
    </p:embeddedFont>
    <p:embeddedFont>
      <p:font typeface="Raleway Thin" panose="020B0203030101060003" charset="0"/>
      <p:regular r:id="rId61"/>
      <p:bold r:id="rId62"/>
      <p:italic r:id="rId63"/>
      <p:boldItalic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D42610-73B4-42F9-8A94-7AA9BE2C1DE6}" v="66" dt="2018-11-02T10:31:58.1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885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47" Type="http://schemas.openxmlformats.org/officeDocument/2006/relationships/font" Target="fonts/font29.fntdata"/><Relationship Id="rId50" Type="http://schemas.openxmlformats.org/officeDocument/2006/relationships/font" Target="fonts/font32.fntdata"/><Relationship Id="rId55" Type="http://schemas.openxmlformats.org/officeDocument/2006/relationships/font" Target="fonts/font37.fntdata"/><Relationship Id="rId63" Type="http://schemas.openxmlformats.org/officeDocument/2006/relationships/font" Target="fonts/font45.fntdata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font" Target="fonts/font27.fntdata"/><Relationship Id="rId53" Type="http://schemas.openxmlformats.org/officeDocument/2006/relationships/font" Target="fonts/font35.fntdata"/><Relationship Id="rId58" Type="http://schemas.openxmlformats.org/officeDocument/2006/relationships/font" Target="fonts/font40.fntdata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49" Type="http://schemas.openxmlformats.org/officeDocument/2006/relationships/font" Target="fonts/font31.fntdata"/><Relationship Id="rId57" Type="http://schemas.openxmlformats.org/officeDocument/2006/relationships/font" Target="fonts/font39.fntdata"/><Relationship Id="rId61" Type="http://schemas.openxmlformats.org/officeDocument/2006/relationships/font" Target="fonts/font43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font" Target="fonts/font26.fntdata"/><Relationship Id="rId52" Type="http://schemas.openxmlformats.org/officeDocument/2006/relationships/font" Target="fonts/font34.fntdata"/><Relationship Id="rId60" Type="http://schemas.openxmlformats.org/officeDocument/2006/relationships/font" Target="fonts/font42.fntdata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font" Target="fonts/font25.fntdata"/><Relationship Id="rId48" Type="http://schemas.openxmlformats.org/officeDocument/2006/relationships/font" Target="fonts/font30.fntdata"/><Relationship Id="rId56" Type="http://schemas.openxmlformats.org/officeDocument/2006/relationships/font" Target="fonts/font38.fntdata"/><Relationship Id="rId64" Type="http://schemas.openxmlformats.org/officeDocument/2006/relationships/font" Target="fonts/font46.fntdata"/><Relationship Id="rId69" Type="http://schemas.microsoft.com/office/2016/11/relationships/changesInfo" Target="changesInfos/changesInfo1.xml"/><Relationship Id="rId8" Type="http://schemas.openxmlformats.org/officeDocument/2006/relationships/slide" Target="slides/slide6.xml"/><Relationship Id="rId51" Type="http://schemas.openxmlformats.org/officeDocument/2006/relationships/font" Target="fonts/font33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font" Target="fonts/font28.fntdata"/><Relationship Id="rId59" Type="http://schemas.openxmlformats.org/officeDocument/2006/relationships/font" Target="fonts/font41.fntdata"/><Relationship Id="rId67" Type="http://schemas.openxmlformats.org/officeDocument/2006/relationships/theme" Target="theme/theme1.xml"/><Relationship Id="rId20" Type="http://schemas.openxmlformats.org/officeDocument/2006/relationships/font" Target="fonts/font2.fntdata"/><Relationship Id="rId41" Type="http://schemas.openxmlformats.org/officeDocument/2006/relationships/font" Target="fonts/font23.fntdata"/><Relationship Id="rId54" Type="http://schemas.openxmlformats.org/officeDocument/2006/relationships/font" Target="fonts/font36.fntdata"/><Relationship Id="rId62" Type="http://schemas.openxmlformats.org/officeDocument/2006/relationships/font" Target="fonts/font44.fntdata"/><Relationship Id="rId7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Nevant" userId="9973ca9264713542" providerId="LiveId" clId="{EB77A3D8-3ED9-4414-BD47-02F4B3F4F352}"/>
    <pc:docChg chg="modSld">
      <pc:chgData name="Julie Nevant" userId="9973ca9264713542" providerId="LiveId" clId="{EB77A3D8-3ED9-4414-BD47-02F4B3F4F352}" dt="2018-11-02T10:31:58.167" v="64" actId="20577"/>
      <pc:docMkLst>
        <pc:docMk/>
      </pc:docMkLst>
      <pc:sldChg chg="modSp">
        <pc:chgData name="Julie Nevant" userId="9973ca9264713542" providerId="LiveId" clId="{EB77A3D8-3ED9-4414-BD47-02F4B3F4F352}" dt="2018-11-02T10:31:58.167" v="64" actId="20577"/>
        <pc:sldMkLst>
          <pc:docMk/>
          <pc:sldMk cId="0" sldId="263"/>
        </pc:sldMkLst>
        <pc:spChg chg="mod">
          <ac:chgData name="Julie Nevant" userId="9973ca9264713542" providerId="LiveId" clId="{EB77A3D8-3ED9-4414-BD47-02F4B3F4F352}" dt="2018-11-02T10:31:58.167" v="64" actId="20577"/>
          <ac:spMkLst>
            <pc:docMk/>
            <pc:sldMk cId="0" sldId="263"/>
            <ac:spMk id="160" creationId="{00000000-0000-0000-0000-000000000000}"/>
          </ac:spMkLst>
        </pc:spChg>
      </pc:sldChg>
      <pc:sldChg chg="modSp">
        <pc:chgData name="Julie Nevant" userId="9973ca9264713542" providerId="LiveId" clId="{EB77A3D8-3ED9-4414-BD47-02F4B3F4F352}" dt="2018-11-02T10:31:41.418" v="53" actId="403"/>
        <pc:sldMkLst>
          <pc:docMk/>
          <pc:sldMk cId="2280505995" sldId="272"/>
        </pc:sldMkLst>
        <pc:spChg chg="mod">
          <ac:chgData name="Julie Nevant" userId="9973ca9264713542" providerId="LiveId" clId="{EB77A3D8-3ED9-4414-BD47-02F4B3F4F352}" dt="2018-11-02T10:31:27.515" v="35" actId="20577"/>
          <ac:spMkLst>
            <pc:docMk/>
            <pc:sldMk cId="2280505995" sldId="272"/>
            <ac:spMk id="2" creationId="{9A675BE5-826C-4426-8061-EFC9B8D4BF7A}"/>
          </ac:spMkLst>
        </pc:spChg>
        <pc:spChg chg="mod">
          <ac:chgData name="Julie Nevant" userId="9973ca9264713542" providerId="LiveId" clId="{EB77A3D8-3ED9-4414-BD47-02F4B3F4F352}" dt="2018-11-02T10:31:41.418" v="53" actId="403"/>
          <ac:spMkLst>
            <pc:docMk/>
            <pc:sldMk cId="2280505995" sldId="272"/>
            <ac:spMk id="3" creationId="{82F71933-A74B-4B0B-9884-69A294B8B55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d7d8881fe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d7d8881fe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d7d8881fe_6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d7d8881fe_6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8186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d7d8881fe_6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d7d8881fe_6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7684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d7d8881fe_6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d7d8881fe_6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d7d8881fe_6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d7d8881fe_6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d7d8881f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3d7d8881f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d7d8881f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3d7d8881f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0">
              <a:srgbClr val="DC0B6C"/>
            </a:gs>
            <a:gs pos="50000">
              <a:srgbClr val="F47B20"/>
            </a:gs>
            <a:gs pos="100000">
              <a:srgbClr val="F7C21D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42EAC-2DFD-4799-8E9B-7195733374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>
                <a:solidFill>
                  <a:schemeClr val="bg1"/>
                </a:solidFill>
                <a:latin typeface="Josefin Sans 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8D78A-C673-4499-9EBC-D1D7799BC0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lang="fr-FR" sz="2400" b="0" dirty="0">
                <a:solidFill>
                  <a:schemeClr val="bg1"/>
                </a:solidFill>
                <a:latin typeface="Raleway" panose="020B0503030101060003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7914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4C548-B017-42B4-8AFC-85D2FD97C0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F9A7B-524B-4D75-91DE-4E81C3EAA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5021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74388-4AE3-4B0D-B203-364206E935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34BD0-B7A8-4492-95F6-64E227C1A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8936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8E62D-0E8E-4058-9664-81071FCD49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A20AC-FB63-4256-85CA-41F886BC4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5798DF-98BB-4D6C-B834-206AECF79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0445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7260A-B2EC-46AD-BDB1-03920365CD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C3F17-6609-4304-8CDC-71C870620C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Josefin Sans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FF5A4C-D0D7-4804-B3AB-F08C748AB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18A9F6-5E23-42A4-89BF-7C6755FA2FD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lang="en-US" sz="2800" b="1" kern="1200" smtClean="0">
                <a:solidFill>
                  <a:schemeClr val="bg1"/>
                </a:solidFill>
                <a:latin typeface="Josefin Sans" pitchFamily="2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32B746-EF52-40AC-8E60-6FFECEEC38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7781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27AA0-6181-4BFB-829D-A0843BA11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653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782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39A9A-4D97-492B-8A66-78BE0A09E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FC7F3-ADAD-445F-BE66-156DFC274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D369-A7BF-45A5-A407-20AA0CE55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Raleway 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6711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E3FFD-A9DE-4AFE-9769-4F949C5A3C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93F3FF-BFFB-4C24-8319-E962C0422A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F2CBD-9DC5-40AC-9D58-97FA75124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Raleway" panose="020B05030301010600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3059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5188E-9EF9-4B7A-96CC-159645F31E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17ED03-CEDD-4183-951D-0C1B7E4B43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523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5DE0D8-20F3-437E-8052-D4BA14A77E4B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519223" y="365125"/>
            <a:ext cx="2628900" cy="5811838"/>
          </a:xfrm>
        </p:spPr>
        <p:txBody>
          <a:bodyPr vert="vert270"/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F35FC0-D982-4549-B575-D032B269AF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377444" y="365125"/>
            <a:ext cx="7734300" cy="5811838"/>
          </a:xfrm>
        </p:spPr>
        <p:txBody>
          <a:bodyPr vert="vert270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6078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DC0B6C"/>
            </a:gs>
            <a:gs pos="50000">
              <a:srgbClr val="F47B20"/>
            </a:gs>
            <a:gs pos="100000">
              <a:srgbClr val="F7C21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2F14E3-2E17-434E-B06B-581CE52CA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838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3E71D7-A847-4579-A448-948AEE9CC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18388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B22386-DEE1-4F95-9926-C0E31CDCC9E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038421" y="6288954"/>
            <a:ext cx="4115157" cy="4999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651745-2B5B-4105-844D-A8C1DE8943A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087" y="224456"/>
            <a:ext cx="1076847" cy="13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7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Josefin Sans 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bg1"/>
          </a:solidFill>
          <a:latin typeface="Raleway" panose="020B05030301010600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bg1"/>
          </a:solidFill>
          <a:latin typeface="Raleway" panose="020B05030301010600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chemeClr val="bg1"/>
          </a:solidFill>
          <a:latin typeface="Raleway" panose="020B05030301010600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bg1"/>
          </a:solidFill>
          <a:latin typeface="Raleway" panose="020B05030301010600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bg1"/>
          </a:solidFill>
          <a:latin typeface="Raleway" panose="020B05030301010600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-292608"/>
            <a:ext cx="12192000" cy="7150608"/>
          </a:xfrm>
          <a:prstGeom prst="rect">
            <a:avLst/>
          </a:prstGeom>
          <a:gradFill>
            <a:gsLst>
              <a:gs pos="0">
                <a:srgbClr val="DC0B6C"/>
              </a:gs>
              <a:gs pos="51000">
                <a:srgbClr val="F47B20"/>
              </a:gs>
              <a:gs pos="100000">
                <a:srgbClr val="F7C21D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3049" y="470130"/>
            <a:ext cx="10165901" cy="281256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537673" y="3575305"/>
            <a:ext cx="11471327" cy="2154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600" b="1" i="0" u="none" strike="noStrike" cap="none" dirty="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PARIS 2019</a:t>
            </a:r>
            <a:endParaRPr sz="9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/>
          <p:nvPr/>
        </p:nvSpPr>
        <p:spPr>
          <a:xfrm>
            <a:off x="0" y="6113720"/>
            <a:ext cx="12192000" cy="744300"/>
          </a:xfrm>
          <a:prstGeom prst="rect">
            <a:avLst/>
          </a:prstGeom>
          <a:gradFill>
            <a:gsLst>
              <a:gs pos="0">
                <a:srgbClr val="DC0B6C"/>
              </a:gs>
              <a:gs pos="51000">
                <a:srgbClr val="F47B20"/>
              </a:gs>
              <a:gs pos="100000">
                <a:srgbClr val="F7C21D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1"/>
          <p:cNvSpPr txBox="1"/>
          <p:nvPr/>
        </p:nvSpPr>
        <p:spPr>
          <a:xfrm>
            <a:off x="573303" y="258064"/>
            <a:ext cx="107436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 b="1">
                <a:solidFill>
                  <a:srgbClr val="DC0B6C"/>
                </a:solidFill>
                <a:latin typeface="Josefin Sans"/>
                <a:ea typeface="Josefin Sans"/>
                <a:cs typeface="Josefin Sans"/>
                <a:sym typeface="Josefin Sans"/>
              </a:rPr>
              <a:t>SUSTAINABILITY COMMITMENTS</a:t>
            </a:r>
            <a:endParaRPr sz="6000" b="1">
              <a:solidFill>
                <a:srgbClr val="DC0B6C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67" name="Google Shape;167;p21"/>
          <p:cNvSpPr txBox="1"/>
          <p:nvPr/>
        </p:nvSpPr>
        <p:spPr>
          <a:xfrm>
            <a:off x="778999" y="2605950"/>
            <a:ext cx="7040505" cy="1772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●"/>
            </a:pPr>
            <a:r>
              <a:rPr lang="fr-FR" sz="2400" dirty="0" err="1">
                <a:latin typeface="Raleway"/>
                <a:ea typeface="Raleway"/>
                <a:cs typeface="Raleway"/>
                <a:sym typeface="Raleway"/>
              </a:rPr>
              <a:t>Responsible</a:t>
            </a:r>
            <a:r>
              <a:rPr lang="fr-FR" sz="2400" dirty="0">
                <a:latin typeface="Raleway"/>
                <a:ea typeface="Raleway"/>
                <a:cs typeface="Raleway"/>
                <a:sym typeface="Raleway"/>
              </a:rPr>
              <a:t> party (samedi soir)</a:t>
            </a:r>
            <a:endParaRPr sz="24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-"/>
            </a:pPr>
            <a:r>
              <a:rPr lang="fr-FR" sz="1800" dirty="0" err="1">
                <a:latin typeface="Raleway"/>
                <a:ea typeface="Raleway"/>
                <a:cs typeface="Raleway"/>
                <a:sym typeface="Raleway"/>
              </a:rPr>
              <a:t>pacific</a:t>
            </a:r>
            <a:r>
              <a:rPr lang="fr-FR" sz="1800" dirty="0">
                <a:latin typeface="Raleway"/>
                <a:ea typeface="Raleway"/>
                <a:cs typeface="Raleway"/>
                <a:sym typeface="Raleway"/>
              </a:rPr>
              <a:t> dotation (</a:t>
            </a:r>
            <a:r>
              <a:rPr lang="fr-FR" sz="1800" dirty="0" err="1">
                <a:latin typeface="Raleway"/>
                <a:ea typeface="Raleway"/>
                <a:cs typeface="Raleway"/>
                <a:sym typeface="Raleway"/>
              </a:rPr>
              <a:t>foods</a:t>
            </a:r>
            <a:r>
              <a:rPr lang="fr-FR" sz="1800" dirty="0">
                <a:latin typeface="Raleway"/>
                <a:ea typeface="Raleway"/>
                <a:cs typeface="Raleway"/>
                <a:sym typeface="Raleway"/>
              </a:rPr>
              <a:t>, non-</a:t>
            </a:r>
            <a:r>
              <a:rPr lang="fr-FR" sz="1800" dirty="0" err="1">
                <a:latin typeface="Raleway"/>
                <a:ea typeface="Raleway"/>
                <a:cs typeface="Raleway"/>
                <a:sym typeface="Raleway"/>
              </a:rPr>
              <a:t>aloholic</a:t>
            </a:r>
            <a:r>
              <a:rPr lang="fr-FR" sz="1800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fr-FR" sz="1800" dirty="0" err="1">
                <a:latin typeface="Raleway"/>
                <a:ea typeface="Raleway"/>
                <a:cs typeface="Raleway"/>
                <a:sym typeface="Raleway"/>
              </a:rPr>
              <a:t>beverages</a:t>
            </a:r>
            <a:r>
              <a:rPr lang="fr-FR" sz="1800" dirty="0">
                <a:latin typeface="Raleway"/>
                <a:ea typeface="Raleway"/>
                <a:cs typeface="Raleway"/>
                <a:sym typeface="Raleway"/>
              </a:rPr>
              <a:t>)</a:t>
            </a:r>
            <a:endParaRPr sz="18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-"/>
            </a:pPr>
            <a:r>
              <a:rPr lang="fr-FR" sz="1800" dirty="0">
                <a:latin typeface="Raleway"/>
                <a:ea typeface="Raleway"/>
                <a:cs typeface="Raleway"/>
                <a:sym typeface="Raleway"/>
              </a:rPr>
              <a:t>Activités de sensibilisation (animations, cocktails)</a:t>
            </a:r>
            <a:endParaRPr sz="18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-"/>
            </a:pPr>
            <a:r>
              <a:rPr lang="fr-FR" sz="1800" dirty="0" err="1">
                <a:latin typeface="Raleway"/>
                <a:ea typeface="Raleway"/>
                <a:cs typeface="Raleway"/>
                <a:sym typeface="Raleway"/>
              </a:rPr>
              <a:t>welcome</a:t>
            </a:r>
            <a:r>
              <a:rPr lang="fr-FR" sz="1800" dirty="0">
                <a:latin typeface="Raleway"/>
                <a:ea typeface="Raleway"/>
                <a:cs typeface="Raleway"/>
                <a:sym typeface="Raleway"/>
              </a:rPr>
              <a:t> pack/sport items</a:t>
            </a:r>
            <a:endParaRPr sz="18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-"/>
            </a:pPr>
            <a:r>
              <a:rPr lang="fr-FR" sz="1800" dirty="0">
                <a:latin typeface="Raleway"/>
                <a:ea typeface="Raleway"/>
                <a:cs typeface="Raleway"/>
                <a:sym typeface="Raleway"/>
              </a:rPr>
              <a:t>Financement d’une partie du lieu de la soirée</a:t>
            </a:r>
            <a:endParaRPr sz="18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●"/>
            </a:pPr>
            <a:r>
              <a:rPr lang="fr-FR" sz="2400" dirty="0" err="1">
                <a:latin typeface="Raleway"/>
                <a:ea typeface="Raleway"/>
                <a:cs typeface="Raleway"/>
                <a:sym typeface="Raleway"/>
              </a:rPr>
              <a:t>Zero</a:t>
            </a:r>
            <a:r>
              <a:rPr lang="fr-FR" sz="2400" dirty="0">
                <a:latin typeface="Raleway"/>
                <a:ea typeface="Raleway"/>
                <a:cs typeface="Raleway"/>
                <a:sym typeface="Raleway"/>
              </a:rPr>
              <a:t> déchet et consommation responsable</a:t>
            </a:r>
            <a:endParaRPr sz="24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●"/>
            </a:pPr>
            <a:r>
              <a:rPr lang="fr-FR" sz="2400" dirty="0">
                <a:latin typeface="Raleway"/>
                <a:ea typeface="Raleway"/>
                <a:cs typeface="Raleway"/>
                <a:sym typeface="Raleway"/>
              </a:rPr>
              <a:t>Inclusion sociale</a:t>
            </a:r>
            <a:endParaRPr sz="24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●"/>
            </a:pPr>
            <a:r>
              <a:rPr lang="fr-FR" sz="2400" dirty="0">
                <a:latin typeface="Raleway"/>
                <a:ea typeface="Raleway"/>
                <a:cs typeface="Raleway"/>
                <a:sym typeface="Raleway"/>
              </a:rPr>
              <a:t>Sensibilisation aux situations de handicap</a:t>
            </a:r>
            <a:endParaRPr sz="24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68" name="Google Shape;168;p21"/>
          <p:cNvPicPr preferRelativeResize="0"/>
          <p:nvPr/>
        </p:nvPicPr>
        <p:blipFill rotWithShape="1">
          <a:blip r:embed="rId3">
            <a:alphaModFix/>
          </a:blip>
          <a:srcRect b="11032"/>
          <a:stretch/>
        </p:blipFill>
        <p:spPr>
          <a:xfrm>
            <a:off x="7436943" y="1332888"/>
            <a:ext cx="4336925" cy="444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3301" y="258064"/>
            <a:ext cx="2552700" cy="17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/>
          <p:nvPr/>
        </p:nvSpPr>
        <p:spPr>
          <a:xfrm>
            <a:off x="573303" y="258064"/>
            <a:ext cx="107436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 b="1" dirty="0">
                <a:solidFill>
                  <a:srgbClr val="DC0B6C"/>
                </a:solidFill>
                <a:latin typeface="Josefin Sans"/>
                <a:ea typeface="Josefin Sans"/>
                <a:cs typeface="Josefin Sans"/>
                <a:sym typeface="Josefin Sans"/>
              </a:rPr>
              <a:t>Partenaires</a:t>
            </a:r>
            <a:endParaRPr sz="6000" b="1" dirty="0">
              <a:solidFill>
                <a:srgbClr val="DC0B6C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75" name="Google Shape;175;p22"/>
          <p:cNvSpPr/>
          <p:nvPr/>
        </p:nvSpPr>
        <p:spPr>
          <a:xfrm>
            <a:off x="0" y="6113720"/>
            <a:ext cx="12192000" cy="744300"/>
          </a:xfrm>
          <a:prstGeom prst="rect">
            <a:avLst/>
          </a:prstGeom>
          <a:gradFill>
            <a:gsLst>
              <a:gs pos="0">
                <a:srgbClr val="DC0B6C"/>
              </a:gs>
              <a:gs pos="51000">
                <a:srgbClr val="F47B20"/>
              </a:gs>
              <a:gs pos="100000">
                <a:srgbClr val="F7C21D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3788" y="1401064"/>
            <a:ext cx="2076450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550" y="1704677"/>
            <a:ext cx="2935775" cy="2100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52650" y="4359170"/>
            <a:ext cx="3855976" cy="112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70825" y="3162350"/>
            <a:ext cx="2658500" cy="265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805525" y="1860136"/>
            <a:ext cx="2935775" cy="200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/>
          <p:nvPr/>
        </p:nvSpPr>
        <p:spPr>
          <a:xfrm>
            <a:off x="573297" y="290725"/>
            <a:ext cx="11362200" cy="18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 b="1">
                <a:solidFill>
                  <a:srgbClr val="DC0B6C"/>
                </a:solidFill>
                <a:latin typeface="Josefin Sans"/>
                <a:ea typeface="Josefin Sans"/>
                <a:cs typeface="Josefin Sans"/>
                <a:sym typeface="Josefin Sans"/>
              </a:rPr>
              <a:t>COMMUNICATION</a:t>
            </a:r>
            <a:endParaRPr sz="6000" b="1">
              <a:solidFill>
                <a:srgbClr val="DC0B6C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86" name="Google Shape;186;p23"/>
          <p:cNvSpPr/>
          <p:nvPr/>
        </p:nvSpPr>
        <p:spPr>
          <a:xfrm>
            <a:off x="665775" y="1691425"/>
            <a:ext cx="1818000" cy="1210800"/>
          </a:xfrm>
          <a:prstGeom prst="rect">
            <a:avLst/>
          </a:prstGeom>
          <a:solidFill>
            <a:srgbClr val="DC0B6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lt1"/>
                </a:solidFill>
                <a:latin typeface="Raleway ExtraLight"/>
                <a:ea typeface="Raleway ExtraLight"/>
                <a:cs typeface="Raleway ExtraLight"/>
                <a:sym typeface="Raleway ExtraLight"/>
              </a:rPr>
              <a:t>#dc0b6c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lt1"/>
                </a:solidFill>
                <a:latin typeface="Raleway ExtraLight"/>
                <a:ea typeface="Raleway ExtraLight"/>
                <a:cs typeface="Raleway ExtraLight"/>
                <a:sym typeface="Raleway ExtraLight"/>
              </a:rPr>
              <a:t>R220 V11 B108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lt1"/>
                </a:solidFill>
                <a:latin typeface="Raleway ExtraLight"/>
                <a:ea typeface="Raleway ExtraLight"/>
                <a:cs typeface="Raleway ExtraLight"/>
                <a:sym typeface="Raleway ExtraLight"/>
              </a:rPr>
              <a:t>C8 M100 J31 N0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3"/>
          <p:cNvSpPr/>
          <p:nvPr/>
        </p:nvSpPr>
        <p:spPr>
          <a:xfrm>
            <a:off x="2623401" y="2360600"/>
            <a:ext cx="1818000" cy="1210800"/>
          </a:xfrm>
          <a:prstGeom prst="rect">
            <a:avLst/>
          </a:prstGeom>
          <a:solidFill>
            <a:srgbClr val="FF000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lt1"/>
                </a:solidFill>
                <a:latin typeface="Raleway ExtraLight"/>
                <a:ea typeface="Raleway ExtraLight"/>
                <a:cs typeface="Raleway ExtraLight"/>
                <a:sym typeface="Raleway ExtraLight"/>
              </a:rPr>
              <a:t>#ff000a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lt1"/>
                </a:solidFill>
                <a:latin typeface="Raleway ExtraLight"/>
                <a:ea typeface="Raleway ExtraLight"/>
                <a:cs typeface="Raleway ExtraLight"/>
                <a:sym typeface="Raleway ExtraLight"/>
              </a:rPr>
              <a:t>R255 V0 B10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lt1"/>
                </a:solidFill>
                <a:latin typeface="Raleway ExtraLight"/>
                <a:ea typeface="Raleway ExtraLight"/>
                <a:cs typeface="Raleway ExtraLight"/>
                <a:sym typeface="Raleway ExtraLight"/>
              </a:rPr>
              <a:t>C0 M99 J100 N0</a:t>
            </a:r>
            <a:endParaRPr/>
          </a:p>
        </p:txBody>
      </p:sp>
      <p:sp>
        <p:nvSpPr>
          <p:cNvPr id="188" name="Google Shape;188;p23"/>
          <p:cNvSpPr/>
          <p:nvPr/>
        </p:nvSpPr>
        <p:spPr>
          <a:xfrm>
            <a:off x="665775" y="3071599"/>
            <a:ext cx="1818000" cy="1210800"/>
          </a:xfrm>
          <a:prstGeom prst="rect">
            <a:avLst/>
          </a:prstGeom>
          <a:solidFill>
            <a:srgbClr val="F47B2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lt1"/>
                </a:solidFill>
                <a:latin typeface="Raleway ExtraLight"/>
                <a:ea typeface="Raleway ExtraLight"/>
                <a:cs typeface="Raleway ExtraLight"/>
                <a:sym typeface="Raleway ExtraLight"/>
              </a:rPr>
              <a:t>#f47b20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lt1"/>
                </a:solidFill>
                <a:latin typeface="Raleway ExtraLight"/>
                <a:ea typeface="Raleway ExtraLight"/>
                <a:cs typeface="Raleway ExtraLight"/>
                <a:sym typeface="Raleway ExtraLight"/>
              </a:rPr>
              <a:t>R244 V123 B32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lt1"/>
                </a:solidFill>
                <a:latin typeface="Raleway ExtraLight"/>
                <a:ea typeface="Raleway ExtraLight"/>
                <a:cs typeface="Raleway ExtraLight"/>
                <a:sym typeface="Raleway ExtraLight"/>
              </a:rPr>
              <a:t>C1 M64 J100 N0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lt1"/>
                </a:solidFill>
                <a:latin typeface="Raleway ExtraLight"/>
                <a:ea typeface="Raleway ExtraLight"/>
                <a:cs typeface="Raleway ExtraLight"/>
                <a:sym typeface="Raleway ExtraLight"/>
              </a:rPr>
              <a:t>(ORANGE ESN)</a:t>
            </a:r>
            <a:endParaRPr/>
          </a:p>
        </p:txBody>
      </p:sp>
      <p:sp>
        <p:nvSpPr>
          <p:cNvPr id="189" name="Google Shape;189;p23"/>
          <p:cNvSpPr/>
          <p:nvPr/>
        </p:nvSpPr>
        <p:spPr>
          <a:xfrm>
            <a:off x="2623401" y="3760410"/>
            <a:ext cx="1818000" cy="1210800"/>
          </a:xfrm>
          <a:prstGeom prst="rect">
            <a:avLst/>
          </a:prstGeom>
          <a:solidFill>
            <a:srgbClr val="F7A91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lt1"/>
                </a:solidFill>
                <a:latin typeface="Raleway ExtraLight"/>
                <a:ea typeface="Raleway ExtraLight"/>
                <a:cs typeface="Raleway ExtraLight"/>
                <a:sym typeface="Raleway ExtraLight"/>
              </a:rPr>
              <a:t>#f7a81d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lt1"/>
                </a:solidFill>
                <a:latin typeface="Raleway ExtraLight"/>
                <a:ea typeface="Raleway ExtraLight"/>
                <a:cs typeface="Raleway ExtraLight"/>
                <a:sym typeface="Raleway ExtraLight"/>
              </a:rPr>
              <a:t>R247 V168 B29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lt1"/>
                </a:solidFill>
                <a:latin typeface="Raleway ExtraLight"/>
                <a:ea typeface="Raleway ExtraLight"/>
                <a:cs typeface="Raleway ExtraLight"/>
                <a:sym typeface="Raleway ExtraLight"/>
              </a:rPr>
              <a:t>C1 M38 J99 N0</a:t>
            </a:r>
            <a:endParaRPr/>
          </a:p>
        </p:txBody>
      </p:sp>
      <p:sp>
        <p:nvSpPr>
          <p:cNvPr id="190" name="Google Shape;190;p23"/>
          <p:cNvSpPr/>
          <p:nvPr/>
        </p:nvSpPr>
        <p:spPr>
          <a:xfrm>
            <a:off x="665775" y="4451772"/>
            <a:ext cx="1818000" cy="1210800"/>
          </a:xfrm>
          <a:prstGeom prst="rect">
            <a:avLst/>
          </a:prstGeom>
          <a:solidFill>
            <a:srgbClr val="F7C21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lt1"/>
                </a:solidFill>
                <a:latin typeface="Raleway ExtraLight"/>
                <a:ea typeface="Raleway ExtraLight"/>
                <a:cs typeface="Raleway ExtraLight"/>
                <a:sym typeface="Raleway ExtraLight"/>
              </a:rPr>
              <a:t>#f7c21d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lt1"/>
                </a:solidFill>
                <a:latin typeface="Raleway ExtraLight"/>
                <a:ea typeface="Raleway ExtraLight"/>
                <a:cs typeface="Raleway ExtraLight"/>
                <a:sym typeface="Raleway ExtraLight"/>
              </a:rPr>
              <a:t>R247 V194 B29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lt1"/>
                </a:solidFill>
                <a:latin typeface="Raleway ExtraLight"/>
                <a:ea typeface="Raleway ExtraLight"/>
                <a:cs typeface="Raleway ExtraLight"/>
                <a:sym typeface="Raleway ExtraLight"/>
              </a:rPr>
              <a:t>C3 M24 J97 N0</a:t>
            </a:r>
            <a:endParaRPr/>
          </a:p>
        </p:txBody>
      </p:sp>
      <p:sp>
        <p:nvSpPr>
          <p:cNvPr id="191" name="Google Shape;191;p23"/>
          <p:cNvSpPr/>
          <p:nvPr/>
        </p:nvSpPr>
        <p:spPr>
          <a:xfrm>
            <a:off x="5026173" y="4518232"/>
            <a:ext cx="1818000" cy="1210800"/>
          </a:xfrm>
          <a:prstGeom prst="rect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lt1"/>
                </a:solidFill>
                <a:latin typeface="Raleway ExtraLight"/>
                <a:ea typeface="Raleway ExtraLight"/>
                <a:cs typeface="Raleway ExtraLight"/>
                <a:sym typeface="Raleway ExtraLight"/>
              </a:rPr>
              <a:t>#2e3192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lt1"/>
                </a:solidFill>
                <a:latin typeface="Raleway ExtraLight"/>
                <a:ea typeface="Raleway ExtraLight"/>
                <a:cs typeface="Raleway ExtraLight"/>
                <a:sym typeface="Raleway ExtraLight"/>
              </a:rPr>
              <a:t>R46 V49 B146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lt1"/>
                </a:solidFill>
                <a:latin typeface="Raleway ExtraLight"/>
                <a:ea typeface="Raleway ExtraLight"/>
                <a:cs typeface="Raleway ExtraLight"/>
                <a:sym typeface="Raleway ExtraLight"/>
              </a:rPr>
              <a:t>C100 M100 J0 N0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3"/>
          <p:cNvSpPr txBox="1"/>
          <p:nvPr/>
        </p:nvSpPr>
        <p:spPr>
          <a:xfrm>
            <a:off x="9561742" y="2074582"/>
            <a:ext cx="5244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>
                <a:solidFill>
                  <a:srgbClr val="DC0B6C"/>
                </a:solidFill>
                <a:latin typeface="Raleway"/>
                <a:ea typeface="Raleway"/>
                <a:cs typeface="Raleway"/>
                <a:sym typeface="Raleway"/>
              </a:rPr>
              <a:t>Text: Raleway</a:t>
            </a:r>
            <a:endParaRPr sz="3000">
              <a:solidFill>
                <a:srgbClr val="DC0B6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3" name="Google Shape;193;p23"/>
          <p:cNvSpPr txBox="1"/>
          <p:nvPr/>
        </p:nvSpPr>
        <p:spPr>
          <a:xfrm>
            <a:off x="9630209" y="2553984"/>
            <a:ext cx="3034800" cy="3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Raleway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rPr>
              <a:t>Raleway Black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Raleway ExtraBold</a:t>
            </a:r>
            <a:endParaRPr>
              <a:solidFill>
                <a:schemeClr val="dk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Raleway SemiBold</a:t>
            </a:r>
            <a:endParaRPr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Raleway Medium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Raleway Light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  <a:latin typeface="Raleway ExtraLight"/>
                <a:ea typeface="Raleway ExtraLight"/>
                <a:cs typeface="Raleway ExtraLight"/>
                <a:sym typeface="Raleway ExtraLight"/>
              </a:rPr>
              <a:t>Raleway ExtraLight</a:t>
            </a:r>
            <a:endParaRPr>
              <a:solidFill>
                <a:schemeClr val="dk1"/>
              </a:solidFill>
              <a:latin typeface="Raleway ExtraLight"/>
              <a:ea typeface="Raleway ExtraLight"/>
              <a:cs typeface="Raleway ExtraLight"/>
              <a:sym typeface="Raleway Extra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rPr>
              <a:t>Raleway Thin</a:t>
            </a:r>
            <a:endParaRPr>
              <a:solidFill>
                <a:schemeClr val="dk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94" name="Google Shape;194;p23"/>
          <p:cNvSpPr txBox="1"/>
          <p:nvPr/>
        </p:nvSpPr>
        <p:spPr>
          <a:xfrm>
            <a:off x="4958750" y="2014326"/>
            <a:ext cx="4541700" cy="22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  <a:latin typeface="Josefin Sans Thin"/>
                <a:ea typeface="Josefin Sans Thin"/>
                <a:cs typeface="Josefin Sans Thin"/>
                <a:sym typeface="Josefin Sans Thin"/>
              </a:rPr>
              <a:t>JOSEFIN SANS THIN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1">
                <a:solidFill>
                  <a:schemeClr val="dk1"/>
                </a:solidFill>
                <a:latin typeface="Josefin Sans Thin"/>
                <a:ea typeface="Josefin Sans Thin"/>
                <a:cs typeface="Josefin Sans Thin"/>
                <a:sym typeface="Josefin Sans Thin"/>
              </a:rPr>
              <a:t>JOSEFIN SANS THIN ITALIC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JOSEFIN SANS LIGHT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1">
                <a:solidFill>
                  <a:schemeClr val="dk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JOSEFIN SANS LIGHT ITALIC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JOSEFIN SANS REGULAR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JOSEFIN SANS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JOSEFIN SANS SEMIBOLD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1">
                <a:solidFill>
                  <a:schemeClr val="dk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JOSEFIN SANS SEMIBOLD ITALIC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JOSEFIN SANS BOLD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i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JOSEFIN SANS BOLD ITALIC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3"/>
          <p:cNvSpPr txBox="1"/>
          <p:nvPr/>
        </p:nvSpPr>
        <p:spPr>
          <a:xfrm>
            <a:off x="3108312" y="1535713"/>
            <a:ext cx="6463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>
                <a:solidFill>
                  <a:srgbClr val="DC0B6C"/>
                </a:solidFill>
                <a:latin typeface="Josefin Sans"/>
                <a:ea typeface="Josefin Sans"/>
                <a:cs typeface="Josefin Sans"/>
                <a:sym typeface="Josefin Sans"/>
              </a:rPr>
              <a:t>TITLE: JOSEFIN SANS</a:t>
            </a:r>
            <a:endParaRPr sz="3000"/>
          </a:p>
        </p:txBody>
      </p:sp>
      <p:sp>
        <p:nvSpPr>
          <p:cNvPr id="196" name="Google Shape;196;p23"/>
          <p:cNvSpPr/>
          <p:nvPr/>
        </p:nvSpPr>
        <p:spPr>
          <a:xfrm>
            <a:off x="0" y="6113720"/>
            <a:ext cx="12192000" cy="744300"/>
          </a:xfrm>
          <a:prstGeom prst="rect">
            <a:avLst/>
          </a:prstGeom>
          <a:gradFill>
            <a:gsLst>
              <a:gs pos="0">
                <a:srgbClr val="DC0B6C"/>
              </a:gs>
              <a:gs pos="51000">
                <a:srgbClr val="F47B20"/>
              </a:gs>
              <a:gs pos="100000">
                <a:srgbClr val="F7C21D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4"/>
          <p:cNvSpPr txBox="1"/>
          <p:nvPr/>
        </p:nvSpPr>
        <p:spPr>
          <a:xfrm>
            <a:off x="854991" y="333409"/>
            <a:ext cx="7223677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600" b="1">
                <a:solidFill>
                  <a:srgbClr val="DC0B6C"/>
                </a:solidFill>
                <a:latin typeface="Josefin Sans"/>
                <a:ea typeface="Josefin Sans"/>
                <a:cs typeface="Josefin Sans"/>
                <a:sym typeface="Josefin Sans"/>
              </a:rPr>
              <a:t>LOGO</a:t>
            </a:r>
            <a:endParaRPr sz="9600" b="1">
              <a:solidFill>
                <a:srgbClr val="DC0B6C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202" name="Google Shape;20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975" y="2075850"/>
            <a:ext cx="3706993" cy="3869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76653" y="2075846"/>
            <a:ext cx="1575572" cy="19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24374" y="1047950"/>
            <a:ext cx="2596577" cy="444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56812" y="3384873"/>
            <a:ext cx="1219506" cy="2089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253988" y="1182961"/>
            <a:ext cx="1219506" cy="2089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993656" y="1182961"/>
            <a:ext cx="1219506" cy="2089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669903" y="1182961"/>
            <a:ext cx="1219506" cy="2089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000358" y="3384872"/>
            <a:ext cx="1219506" cy="2089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412094" y="3384872"/>
            <a:ext cx="1203106" cy="2061783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4"/>
          <p:cNvSpPr/>
          <p:nvPr/>
        </p:nvSpPr>
        <p:spPr>
          <a:xfrm>
            <a:off x="0" y="6113720"/>
            <a:ext cx="12192000" cy="744300"/>
          </a:xfrm>
          <a:prstGeom prst="rect">
            <a:avLst/>
          </a:prstGeom>
          <a:gradFill>
            <a:gsLst>
              <a:gs pos="0">
                <a:srgbClr val="DC0B6C"/>
              </a:gs>
              <a:gs pos="51000">
                <a:srgbClr val="F47B20"/>
              </a:gs>
              <a:gs pos="100000">
                <a:srgbClr val="F7C21D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5"/>
          <p:cNvSpPr/>
          <p:nvPr/>
        </p:nvSpPr>
        <p:spPr>
          <a:xfrm>
            <a:off x="0" y="6113720"/>
            <a:ext cx="12192000" cy="744300"/>
          </a:xfrm>
          <a:prstGeom prst="rect">
            <a:avLst/>
          </a:prstGeom>
          <a:gradFill>
            <a:gsLst>
              <a:gs pos="0">
                <a:srgbClr val="DC0B6C"/>
              </a:gs>
              <a:gs pos="51000">
                <a:srgbClr val="F47B20"/>
              </a:gs>
              <a:gs pos="100000">
                <a:srgbClr val="F7C21D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5"/>
          <p:cNvSpPr txBox="1"/>
          <p:nvPr/>
        </p:nvSpPr>
        <p:spPr>
          <a:xfrm>
            <a:off x="854991" y="333409"/>
            <a:ext cx="7223700" cy="18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600" b="1" dirty="0">
                <a:solidFill>
                  <a:srgbClr val="DC0B6C"/>
                </a:solidFill>
                <a:latin typeface="Josefin Sans"/>
                <a:ea typeface="Josefin Sans"/>
                <a:cs typeface="Josefin Sans"/>
                <a:sym typeface="Josefin Sans"/>
              </a:rPr>
              <a:t>BUDGET</a:t>
            </a:r>
            <a:endParaRPr sz="9600" b="1" dirty="0">
              <a:solidFill>
                <a:srgbClr val="DC0B6C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218" name="Google Shape;218;p25"/>
          <p:cNvSpPr txBox="1"/>
          <p:nvPr/>
        </p:nvSpPr>
        <p:spPr>
          <a:xfrm>
            <a:off x="1001550" y="1917275"/>
            <a:ext cx="6496200" cy="26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latin typeface="Raleway"/>
                <a:ea typeface="Raleway"/>
                <a:cs typeface="Raleway"/>
                <a:sym typeface="Raleway"/>
              </a:rPr>
              <a:t>Subventions espérées:</a:t>
            </a:r>
            <a:endParaRPr sz="2400" b="1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●"/>
            </a:pPr>
            <a:r>
              <a:rPr lang="fr-FR" sz="1800" dirty="0">
                <a:latin typeface="Raleway"/>
                <a:ea typeface="Raleway"/>
                <a:cs typeface="Raleway"/>
                <a:sym typeface="Raleway"/>
              </a:rPr>
              <a:t>Université</a:t>
            </a:r>
            <a:endParaRPr sz="18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●"/>
            </a:pPr>
            <a:r>
              <a:rPr lang="fr-FR" sz="1800" dirty="0">
                <a:latin typeface="Raleway"/>
                <a:ea typeface="Raleway"/>
                <a:cs typeface="Raleway"/>
                <a:sym typeface="Raleway"/>
              </a:rPr>
              <a:t>Ville</a:t>
            </a:r>
            <a:endParaRPr sz="18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●"/>
            </a:pPr>
            <a:r>
              <a:rPr lang="fr-FR" sz="1800" dirty="0">
                <a:latin typeface="Raleway"/>
                <a:ea typeface="Raleway"/>
                <a:cs typeface="Raleway"/>
                <a:sym typeface="Raleway"/>
              </a:rPr>
              <a:t>Métropole</a:t>
            </a:r>
            <a:endParaRPr sz="18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●"/>
            </a:pPr>
            <a:r>
              <a:rPr lang="fr-FR" sz="1800" dirty="0">
                <a:latin typeface="Raleway"/>
                <a:ea typeface="Raleway"/>
                <a:cs typeface="Raleway"/>
                <a:sym typeface="Raleway"/>
              </a:rPr>
              <a:t>Région Ile de France </a:t>
            </a:r>
            <a:r>
              <a:rPr lang="fr-FR" sz="1800" dirty="0" err="1">
                <a:latin typeface="Raleway"/>
                <a:ea typeface="Raleway"/>
                <a:cs typeface="Raleway"/>
                <a:sym typeface="Raleway"/>
              </a:rPr>
              <a:t>regional</a:t>
            </a:r>
            <a:endParaRPr sz="18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●"/>
            </a:pPr>
            <a:r>
              <a:rPr lang="fr-FR" sz="1800" dirty="0">
                <a:latin typeface="Raleway"/>
                <a:ea typeface="Raleway"/>
                <a:cs typeface="Raleway"/>
                <a:sym typeface="Raleway"/>
              </a:rPr>
              <a:t>Crous 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●"/>
            </a:pPr>
            <a:r>
              <a:rPr lang="fr-FR" sz="1800" dirty="0">
                <a:latin typeface="Raleway"/>
                <a:ea typeface="Raleway"/>
                <a:cs typeface="Raleway"/>
                <a:sym typeface="Raleway"/>
              </a:rPr>
              <a:t>Paris 2024</a:t>
            </a:r>
            <a:endParaRPr sz="18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●"/>
            </a:pPr>
            <a:r>
              <a:rPr lang="fr-FR" sz="1800" dirty="0">
                <a:latin typeface="Raleway"/>
                <a:ea typeface="Raleway"/>
                <a:cs typeface="Raleway"/>
                <a:sym typeface="Raleway"/>
              </a:rPr>
              <a:t>CNOSF – Comité national olympique et sportif français</a:t>
            </a:r>
            <a:endParaRPr sz="18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●"/>
            </a:pPr>
            <a:r>
              <a:rPr lang="fr-FR" sz="1800" dirty="0">
                <a:latin typeface="Raleway"/>
                <a:ea typeface="Raleway"/>
                <a:cs typeface="Raleway"/>
                <a:sym typeface="Raleway"/>
              </a:rPr>
              <a:t>Ministère des sports et de la jeunesse</a:t>
            </a:r>
            <a:endParaRPr sz="18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9" name="Google Shape;219;p25"/>
          <p:cNvSpPr txBox="1"/>
          <p:nvPr/>
        </p:nvSpPr>
        <p:spPr>
          <a:xfrm>
            <a:off x="7108375" y="936600"/>
            <a:ext cx="4242900" cy="3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>
                <a:latin typeface="Raleway"/>
                <a:ea typeface="Raleway"/>
                <a:cs typeface="Raleway"/>
                <a:sym typeface="Raleway"/>
              </a:rPr>
              <a:t>Expected fundings</a:t>
            </a:r>
            <a:endParaRPr sz="24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>
                <a:latin typeface="Raleway"/>
                <a:ea typeface="Raleway"/>
                <a:cs typeface="Raleway"/>
                <a:sym typeface="Raleway"/>
              </a:rPr>
              <a:t>(money or materials) :</a:t>
            </a:r>
            <a:endParaRPr sz="2400" b="1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●"/>
            </a:pPr>
            <a:r>
              <a:rPr lang="fr-FR" sz="1800">
                <a:latin typeface="Raleway"/>
                <a:ea typeface="Raleway"/>
                <a:cs typeface="Raleway"/>
                <a:sym typeface="Raleway"/>
              </a:rPr>
              <a:t>Pernod Ricard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●"/>
            </a:pPr>
            <a:r>
              <a:rPr lang="fr-FR" sz="1800">
                <a:latin typeface="Raleway"/>
                <a:ea typeface="Raleway"/>
                <a:cs typeface="Raleway"/>
                <a:sym typeface="Raleway"/>
              </a:rPr>
              <a:t>Decathlon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●"/>
            </a:pPr>
            <a:r>
              <a:rPr lang="fr-FR" sz="1800">
                <a:latin typeface="Raleway"/>
                <a:ea typeface="Raleway"/>
                <a:cs typeface="Raleway"/>
                <a:sym typeface="Raleway"/>
              </a:rPr>
              <a:t>SMEREP (students insurance)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●"/>
            </a:pPr>
            <a:r>
              <a:rPr lang="fr-FR" sz="1800">
                <a:latin typeface="Raleway"/>
                <a:ea typeface="Raleway"/>
                <a:cs typeface="Raleway"/>
                <a:sym typeface="Raleway"/>
              </a:rPr>
              <a:t>RATP (Paris transports)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●"/>
            </a:pPr>
            <a:r>
              <a:rPr lang="fr-FR" sz="1800">
                <a:latin typeface="Raleway"/>
                <a:ea typeface="Raleway"/>
                <a:cs typeface="Raleway"/>
                <a:sym typeface="Raleway"/>
              </a:rPr>
              <a:t>EF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5"/>
          <p:cNvSpPr txBox="1"/>
          <p:nvPr/>
        </p:nvSpPr>
        <p:spPr>
          <a:xfrm>
            <a:off x="7706550" y="3735000"/>
            <a:ext cx="3366300" cy="22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+"/>
            </a:pPr>
            <a:r>
              <a:rPr lang="fr-FR" sz="1800" dirty="0">
                <a:latin typeface="Raleway"/>
                <a:ea typeface="Raleway"/>
                <a:cs typeface="Raleway"/>
                <a:sym typeface="Raleway"/>
              </a:rPr>
              <a:t>participants’ </a:t>
            </a:r>
            <a:r>
              <a:rPr lang="fr-FR" sz="1800" dirty="0" err="1">
                <a:latin typeface="Raleway"/>
                <a:ea typeface="Raleway"/>
                <a:cs typeface="Raleway"/>
                <a:sym typeface="Raleway"/>
              </a:rPr>
              <a:t>fee</a:t>
            </a:r>
            <a:endParaRPr sz="18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+"/>
            </a:pPr>
            <a:r>
              <a:rPr lang="fr-FR" sz="1800" dirty="0">
                <a:latin typeface="Raleway"/>
                <a:ea typeface="Raleway"/>
                <a:cs typeface="Raleway"/>
                <a:sym typeface="Raleway"/>
              </a:rPr>
              <a:t>auto-</a:t>
            </a:r>
            <a:r>
              <a:rPr lang="fr-FR" sz="1800" dirty="0" err="1">
                <a:latin typeface="Raleway"/>
                <a:ea typeface="Raleway"/>
                <a:cs typeface="Raleway"/>
                <a:sym typeface="Raleway"/>
              </a:rPr>
              <a:t>financing</a:t>
            </a:r>
            <a:endParaRPr sz="18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 dirty="0">
                <a:latin typeface="Raleway"/>
                <a:ea typeface="Raleway"/>
                <a:cs typeface="Raleway"/>
                <a:sym typeface="Raleway"/>
              </a:rPr>
              <a:t>TOTAL : 50 000</a:t>
            </a:r>
            <a:br>
              <a:rPr lang="fr-FR" sz="3000" b="1" dirty="0">
                <a:latin typeface="Raleway"/>
                <a:ea typeface="Raleway"/>
                <a:cs typeface="Raleway"/>
                <a:sym typeface="Raleway"/>
              </a:rPr>
            </a:br>
            <a:r>
              <a:rPr lang="fr-FR" sz="2400" dirty="0">
                <a:latin typeface="Raleway"/>
                <a:ea typeface="Raleway"/>
                <a:cs typeface="Raleway"/>
                <a:sym typeface="Raleway"/>
              </a:rPr>
              <a:t>Yes </a:t>
            </a:r>
            <a:r>
              <a:rPr lang="fr-FR" sz="2400" dirty="0" err="1">
                <a:latin typeface="Raleway"/>
                <a:ea typeface="Raleway"/>
                <a:cs typeface="Raleway"/>
                <a:sym typeface="Raleway"/>
              </a:rPr>
              <a:t>we</a:t>
            </a:r>
            <a:r>
              <a:rPr lang="fr-FR" sz="2400" dirty="0">
                <a:latin typeface="Raleway"/>
                <a:ea typeface="Raleway"/>
                <a:cs typeface="Raleway"/>
                <a:sym typeface="Raleway"/>
              </a:rPr>
              <a:t> can !</a:t>
            </a:r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968436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/>
          <p:nvPr/>
        </p:nvSpPr>
        <p:spPr>
          <a:xfrm>
            <a:off x="0" y="6113720"/>
            <a:ext cx="12192000" cy="744300"/>
          </a:xfrm>
          <a:prstGeom prst="rect">
            <a:avLst/>
          </a:prstGeom>
          <a:gradFill>
            <a:gsLst>
              <a:gs pos="0">
                <a:srgbClr val="DC0B6C"/>
              </a:gs>
              <a:gs pos="51000">
                <a:srgbClr val="F47B20"/>
              </a:gs>
              <a:gs pos="100000">
                <a:srgbClr val="F7C21D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7"/>
          <p:cNvSpPr txBox="1"/>
          <p:nvPr/>
        </p:nvSpPr>
        <p:spPr>
          <a:xfrm>
            <a:off x="573303" y="258064"/>
            <a:ext cx="107436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0" b="1" dirty="0">
                <a:solidFill>
                  <a:srgbClr val="DC0B6C"/>
                </a:solidFill>
                <a:latin typeface="Josefin Sans"/>
                <a:ea typeface="Josefin Sans"/>
                <a:cs typeface="Josefin Sans"/>
                <a:sym typeface="Josefin Sans"/>
              </a:rPr>
              <a:t>À LA RECHERCHE </a:t>
            </a:r>
          </a:p>
        </p:txBody>
      </p:sp>
      <p:sp>
        <p:nvSpPr>
          <p:cNvPr id="132" name="Google Shape;132;p17"/>
          <p:cNvSpPr txBox="1"/>
          <p:nvPr/>
        </p:nvSpPr>
        <p:spPr>
          <a:xfrm>
            <a:off x="573300" y="2072640"/>
            <a:ext cx="10527600" cy="314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●"/>
            </a:pPr>
            <a:r>
              <a:rPr lang="fr-FR" sz="2400" dirty="0">
                <a:latin typeface="Raleway"/>
                <a:ea typeface="Raleway"/>
                <a:cs typeface="Raleway"/>
                <a:sym typeface="Raleway"/>
              </a:rPr>
              <a:t>D’un National </a:t>
            </a:r>
            <a:r>
              <a:rPr lang="fr-FR" sz="2400" dirty="0" err="1">
                <a:latin typeface="Raleway"/>
                <a:ea typeface="Raleway"/>
                <a:cs typeface="Raleway"/>
                <a:sym typeface="Raleway"/>
              </a:rPr>
              <a:t>Coordinator</a:t>
            </a:r>
            <a:endParaRPr sz="24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●"/>
            </a:pPr>
            <a:r>
              <a:rPr lang="fr-FR" sz="2400" dirty="0">
                <a:latin typeface="Raleway"/>
                <a:ea typeface="Raleway"/>
                <a:cs typeface="Raleway"/>
                <a:sym typeface="Raleway"/>
              </a:rPr>
              <a:t>D’un OC pour l’organisation des NEG (National Erasmus Games)</a:t>
            </a:r>
            <a:endParaRPr sz="24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●"/>
            </a:pPr>
            <a:r>
              <a:rPr lang="fr-FR" sz="2400" dirty="0">
                <a:latin typeface="Raleway"/>
                <a:ea typeface="Raleway"/>
                <a:cs typeface="Raleway"/>
                <a:sym typeface="Raleway"/>
              </a:rPr>
              <a:t>D’un service civique </a:t>
            </a:r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039977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/>
          <p:nvPr/>
        </p:nvSpPr>
        <p:spPr>
          <a:xfrm>
            <a:off x="0" y="6113720"/>
            <a:ext cx="12192000" cy="744279"/>
          </a:xfrm>
          <a:prstGeom prst="rect">
            <a:avLst/>
          </a:prstGeom>
          <a:gradFill>
            <a:gsLst>
              <a:gs pos="0">
                <a:srgbClr val="DC0B6C"/>
              </a:gs>
              <a:gs pos="51000">
                <a:srgbClr val="F47B20"/>
              </a:gs>
              <a:gs pos="100000">
                <a:srgbClr val="F7C21D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 l="7349" t="-417" r="4357" b="416"/>
          <a:stretch/>
        </p:blipFill>
        <p:spPr>
          <a:xfrm>
            <a:off x="0" y="-25617"/>
            <a:ext cx="12192000" cy="613933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973394" y="462116"/>
            <a:ext cx="4198374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i="0" u="none" strike="noStrike" cap="none" dirty="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DATES</a:t>
            </a:r>
            <a:endParaRPr sz="32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•"/>
            </a:pPr>
            <a:r>
              <a:rPr lang="fr-FR" sz="2400" dirty="0">
                <a:solidFill>
                  <a:schemeClr val="lt1"/>
                </a:solidFill>
                <a:latin typeface="Raleway"/>
                <a:sym typeface="Raleway"/>
              </a:rPr>
              <a:t>9 – 12 mai </a:t>
            </a:r>
            <a:endParaRPr dirty="0"/>
          </a:p>
        </p:txBody>
      </p:sp>
      <p:sp>
        <p:nvSpPr>
          <p:cNvPr id="94" name="Google Shape;94;p14"/>
          <p:cNvSpPr txBox="1"/>
          <p:nvPr/>
        </p:nvSpPr>
        <p:spPr>
          <a:xfrm>
            <a:off x="7285699" y="471950"/>
            <a:ext cx="49062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Prix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•"/>
            </a:pPr>
            <a:r>
              <a:rPr lang="fr-FR" sz="24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Meilleur scénario: 55€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•"/>
            </a:pPr>
            <a:r>
              <a:rPr lang="fr-FR" sz="24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Pire scénario: 99€</a:t>
            </a:r>
            <a:endParaRPr dirty="0"/>
          </a:p>
        </p:txBody>
      </p:sp>
      <p:sp>
        <p:nvSpPr>
          <p:cNvPr id="95" name="Google Shape;95;p14"/>
          <p:cNvSpPr txBox="1"/>
          <p:nvPr/>
        </p:nvSpPr>
        <p:spPr>
          <a:xfrm>
            <a:off x="1477297" y="2382326"/>
            <a:ext cx="92373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300" b="1" dirty="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400</a:t>
            </a:r>
            <a:r>
              <a:rPr lang="fr-FR" sz="8000" b="1" dirty="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 PARTICIPANTS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>
            <a:off x="0" y="6113720"/>
            <a:ext cx="12192000" cy="744279"/>
          </a:xfrm>
          <a:prstGeom prst="rect">
            <a:avLst/>
          </a:prstGeom>
          <a:gradFill>
            <a:gsLst>
              <a:gs pos="0">
                <a:srgbClr val="DC0B6C"/>
              </a:gs>
              <a:gs pos="51000">
                <a:srgbClr val="F47B20"/>
              </a:gs>
              <a:gs pos="100000">
                <a:srgbClr val="F7C21D"/>
              </a:gs>
            </a:gsLst>
            <a:lin ang="0" scaled="0"/>
          </a:gra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573303" y="290721"/>
            <a:ext cx="10743625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800" b="1">
                <a:solidFill>
                  <a:srgbClr val="DC0B6C"/>
                </a:solidFill>
                <a:latin typeface="Josefin Sans"/>
                <a:ea typeface="Josefin Sans"/>
                <a:cs typeface="Josefin Sans"/>
                <a:sym typeface="Josefin Sans"/>
              </a:rPr>
              <a:t>MEET THE OC</a:t>
            </a:r>
            <a:endParaRPr sz="1000" b="1">
              <a:solidFill>
                <a:srgbClr val="DC0B6C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850" y="1987642"/>
            <a:ext cx="2693215" cy="269321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/>
          <p:nvPr/>
        </p:nvSpPr>
        <p:spPr>
          <a:xfrm>
            <a:off x="447850" y="4799286"/>
            <a:ext cx="269321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JULIEN GUILLOT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Head of the OC</a:t>
            </a:r>
            <a:endParaRPr/>
          </a:p>
        </p:txBody>
      </p:sp>
      <p:pic>
        <p:nvPicPr>
          <p:cNvPr id="104" name="Google Shape;10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96391" y="1966876"/>
            <a:ext cx="2722259" cy="2722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73976" y="1958598"/>
            <a:ext cx="2722259" cy="272225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/>
          <p:nvPr/>
        </p:nvSpPr>
        <p:spPr>
          <a:xfrm>
            <a:off x="3296391" y="4799286"/>
            <a:ext cx="272225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JULIE NEVANT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Vice-Head of the OC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6173976" y="4799286"/>
            <a:ext cx="272225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DAMON SINGLETON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International and IEG comittee relationships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8" name="Google Shape;108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51561" y="1958598"/>
            <a:ext cx="2730537" cy="273053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9051561" y="4799286"/>
            <a:ext cx="272225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ORANE MAQUIN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Communication Manager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/>
          <p:nvPr/>
        </p:nvSpPr>
        <p:spPr>
          <a:xfrm>
            <a:off x="0" y="6113720"/>
            <a:ext cx="12192000" cy="744279"/>
          </a:xfrm>
          <a:prstGeom prst="rect">
            <a:avLst/>
          </a:prstGeom>
          <a:gradFill>
            <a:gsLst>
              <a:gs pos="0">
                <a:srgbClr val="DC0B6C"/>
              </a:gs>
              <a:gs pos="51000">
                <a:srgbClr val="F47B20"/>
              </a:gs>
              <a:gs pos="100000">
                <a:srgbClr val="F7C21D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573303" y="258064"/>
            <a:ext cx="10743625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800" b="1">
                <a:solidFill>
                  <a:srgbClr val="DC0B6C"/>
                </a:solidFill>
                <a:latin typeface="Josefin Sans"/>
                <a:ea typeface="Josefin Sans"/>
                <a:cs typeface="Josefin Sans"/>
                <a:sym typeface="Josefin Sans"/>
              </a:rPr>
              <a:t>MEET THE OC</a:t>
            </a:r>
            <a:endParaRPr sz="1000" b="1">
              <a:solidFill>
                <a:srgbClr val="DC0B6C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2571904" y="4336040"/>
            <a:ext cx="229181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FADILE BHAYAT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Institutionnal partnerships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135120" y="4336040"/>
            <a:ext cx="231080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YASSINE BERRADA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Partnerships manager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8" name="Google Shape;11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4228" y="1853084"/>
            <a:ext cx="2319495" cy="2319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120" y="1853084"/>
            <a:ext cx="2310805" cy="231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62026" y="1843436"/>
            <a:ext cx="2311801" cy="23118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/>
        </p:nvSpPr>
        <p:spPr>
          <a:xfrm>
            <a:off x="4989702" y="4334174"/>
            <a:ext cx="22841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JONATHAN DAVID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Private partnerships</a:t>
            </a:r>
            <a:endParaRPr/>
          </a:p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72130" y="1868729"/>
            <a:ext cx="2301330" cy="230133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/>
          <p:nvPr/>
        </p:nvSpPr>
        <p:spPr>
          <a:xfrm>
            <a:off x="7273825" y="4334175"/>
            <a:ext cx="2498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PHILIPPINE RAMIREZ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Treasurer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4" name="Google Shape;124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71763" y="1849045"/>
            <a:ext cx="2325052" cy="232505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 txBox="1"/>
          <p:nvPr/>
        </p:nvSpPr>
        <p:spPr>
          <a:xfrm>
            <a:off x="9771763" y="4334174"/>
            <a:ext cx="230133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SAMIA HANKI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Food &amp; Accomodation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/>
          <p:nvPr/>
        </p:nvSpPr>
        <p:spPr>
          <a:xfrm>
            <a:off x="0" y="6113720"/>
            <a:ext cx="12192000" cy="744300"/>
          </a:xfrm>
          <a:prstGeom prst="rect">
            <a:avLst/>
          </a:prstGeom>
          <a:gradFill>
            <a:gsLst>
              <a:gs pos="0">
                <a:srgbClr val="DC0B6C"/>
              </a:gs>
              <a:gs pos="51000">
                <a:srgbClr val="F47B20"/>
              </a:gs>
              <a:gs pos="100000">
                <a:srgbClr val="F7C21D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7"/>
          <p:cNvSpPr txBox="1"/>
          <p:nvPr/>
        </p:nvSpPr>
        <p:spPr>
          <a:xfrm>
            <a:off x="573303" y="258064"/>
            <a:ext cx="107436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 b="1" dirty="0">
                <a:solidFill>
                  <a:srgbClr val="DC0B6C"/>
                </a:solidFill>
                <a:latin typeface="Josefin Sans"/>
                <a:ea typeface="Josefin Sans"/>
                <a:cs typeface="Josefin Sans"/>
                <a:sym typeface="Josefin Sans"/>
              </a:rPr>
              <a:t>INTERNATIONAL HELPERS INITIATIVE</a:t>
            </a:r>
            <a:endParaRPr sz="6000" b="1" dirty="0">
              <a:solidFill>
                <a:srgbClr val="DC0B6C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573300" y="2452925"/>
            <a:ext cx="10527600" cy="27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●"/>
            </a:pPr>
            <a:r>
              <a:rPr lang="fr-FR" sz="2400" dirty="0">
                <a:latin typeface="Raleway"/>
                <a:ea typeface="Raleway"/>
                <a:cs typeface="Raleway"/>
                <a:sym typeface="Raleway"/>
              </a:rPr>
              <a:t>Une </a:t>
            </a:r>
            <a:r>
              <a:rPr lang="fr-FR" sz="2400" i="1" dirty="0" err="1">
                <a:latin typeface="Raleway"/>
                <a:ea typeface="Raleway"/>
                <a:cs typeface="Raleway"/>
                <a:sym typeface="Raleway"/>
              </a:rPr>
              <a:t>task</a:t>
            </a:r>
            <a:r>
              <a:rPr lang="fr-FR" sz="2400" i="1" dirty="0">
                <a:latin typeface="Raleway"/>
                <a:ea typeface="Raleway"/>
                <a:cs typeface="Raleway"/>
                <a:sym typeface="Raleway"/>
              </a:rPr>
              <a:t> force </a:t>
            </a:r>
            <a:r>
              <a:rPr lang="fr-FR" sz="2400" dirty="0">
                <a:latin typeface="Raleway"/>
                <a:ea typeface="Raleway"/>
                <a:cs typeface="Raleway"/>
                <a:sym typeface="Raleway"/>
              </a:rPr>
              <a:t>de 20 membres provenant de toute la communauté ESN.</a:t>
            </a:r>
            <a:endParaRPr sz="24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●"/>
            </a:pPr>
            <a:r>
              <a:rPr lang="fr-FR" sz="2400" dirty="0">
                <a:latin typeface="Raleway"/>
                <a:ea typeface="Raleway"/>
                <a:cs typeface="Raleway"/>
                <a:sym typeface="Raleway"/>
              </a:rPr>
              <a:t>Assister l’OC sur le terrain.</a:t>
            </a:r>
            <a:endParaRPr sz="24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●"/>
            </a:pPr>
            <a:r>
              <a:rPr lang="fr-FR" sz="2400" dirty="0">
                <a:latin typeface="Raleway"/>
                <a:ea typeface="Raleway"/>
                <a:cs typeface="Raleway"/>
                <a:sym typeface="Raleway"/>
              </a:rPr>
              <a:t>Evènement international = coopération internationale, </a:t>
            </a:r>
            <a:r>
              <a:rPr lang="fr-FR" sz="2400" dirty="0" err="1">
                <a:latin typeface="Raleway"/>
                <a:ea typeface="Raleway"/>
                <a:cs typeface="Raleway"/>
                <a:sym typeface="Raleway"/>
              </a:rPr>
              <a:t>teambuilding</a:t>
            </a:r>
            <a:r>
              <a:rPr lang="fr-FR" sz="2400" dirty="0">
                <a:latin typeface="Raleway"/>
                <a:ea typeface="Raleway"/>
                <a:cs typeface="Raleway"/>
                <a:sym typeface="Raleway"/>
              </a:rPr>
              <a:t>, ambassadeurs français pour les délégations étrangères </a:t>
            </a:r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/>
          <p:nvPr/>
        </p:nvSpPr>
        <p:spPr>
          <a:xfrm>
            <a:off x="0" y="6113720"/>
            <a:ext cx="12192000" cy="744300"/>
          </a:xfrm>
          <a:prstGeom prst="rect">
            <a:avLst/>
          </a:prstGeom>
          <a:gradFill>
            <a:gsLst>
              <a:gs pos="0">
                <a:srgbClr val="DC0B6C"/>
              </a:gs>
              <a:gs pos="51000">
                <a:srgbClr val="F47B20"/>
              </a:gs>
              <a:gs pos="100000">
                <a:srgbClr val="F7C21D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573303" y="258064"/>
            <a:ext cx="107436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 b="1">
                <a:solidFill>
                  <a:srgbClr val="DC0B6C"/>
                </a:solidFill>
                <a:latin typeface="Josefin Sans"/>
                <a:ea typeface="Josefin Sans"/>
                <a:cs typeface="Josefin Sans"/>
                <a:sym typeface="Josefin Sans"/>
              </a:rPr>
              <a:t>ALSO HELPING</a:t>
            </a:r>
            <a:endParaRPr sz="6000" b="1">
              <a:solidFill>
                <a:srgbClr val="DC0B6C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781975" y="1704675"/>
            <a:ext cx="9334200" cy="27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●"/>
            </a:pPr>
            <a:r>
              <a:rPr lang="fr-FR" sz="2400">
                <a:latin typeface="Raleway"/>
                <a:ea typeface="Raleway"/>
                <a:cs typeface="Raleway"/>
                <a:sym typeface="Raleway"/>
              </a:rPr>
              <a:t>G33k team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●"/>
            </a:pPr>
            <a:r>
              <a:rPr lang="fr-FR" sz="2400">
                <a:latin typeface="Raleway"/>
                <a:ea typeface="Raleway"/>
                <a:cs typeface="Raleway"/>
                <a:sym typeface="Raleway"/>
              </a:rPr>
              <a:t>ComCom France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●"/>
            </a:pPr>
            <a:r>
              <a:rPr lang="fr-FR" sz="2400">
                <a:latin typeface="Raleway"/>
                <a:ea typeface="Raleway"/>
                <a:cs typeface="Raleway"/>
                <a:sym typeface="Raleway"/>
              </a:rPr>
              <a:t>ADR committee (network animation)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●"/>
            </a:pPr>
            <a:r>
              <a:rPr lang="fr-FR" sz="2400">
                <a:latin typeface="Raleway"/>
                <a:ea typeface="Raleway"/>
                <a:cs typeface="Raleway"/>
                <a:sym typeface="Raleway"/>
              </a:rPr>
              <a:t>Training comittee 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40" name="Google Shape;140;p18"/>
          <p:cNvPicPr preferRelativeResize="0"/>
          <p:nvPr/>
        </p:nvPicPr>
        <p:blipFill rotWithShape="1">
          <a:blip r:embed="rId3">
            <a:alphaModFix/>
          </a:blip>
          <a:srcRect r="70220"/>
          <a:stretch/>
        </p:blipFill>
        <p:spPr>
          <a:xfrm>
            <a:off x="7002575" y="645275"/>
            <a:ext cx="4139924" cy="539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675BE5-826C-4426-8061-EFC9B8D4BF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ANNIVERSAIRE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F71933-A74B-4B0B-9884-69A294B8B5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5 ANS des IEG</a:t>
            </a:r>
          </a:p>
        </p:txBody>
      </p:sp>
    </p:spTree>
    <p:extLst>
      <p:ext uri="{BB962C8B-B14F-4D97-AF65-F5344CB8AC3E}">
        <p14:creationId xmlns:p14="http://schemas.microsoft.com/office/powerpoint/2010/main" val="2280505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/>
          <p:nvPr/>
        </p:nvSpPr>
        <p:spPr>
          <a:xfrm>
            <a:off x="0" y="6113720"/>
            <a:ext cx="12192000" cy="744300"/>
          </a:xfrm>
          <a:prstGeom prst="rect">
            <a:avLst/>
          </a:prstGeom>
          <a:gradFill>
            <a:gsLst>
              <a:gs pos="0">
                <a:srgbClr val="DC0B6C"/>
              </a:gs>
              <a:gs pos="51000">
                <a:srgbClr val="F47B20"/>
              </a:gs>
              <a:gs pos="100000">
                <a:srgbClr val="F7C21D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0"/>
          <p:cNvSpPr txBox="1"/>
          <p:nvPr/>
        </p:nvSpPr>
        <p:spPr>
          <a:xfrm>
            <a:off x="573303" y="258064"/>
            <a:ext cx="107436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800" b="1">
                <a:solidFill>
                  <a:srgbClr val="DC0B6C"/>
                </a:solidFill>
                <a:latin typeface="Josefin Sans"/>
                <a:ea typeface="Josefin Sans"/>
                <a:cs typeface="Josefin Sans"/>
                <a:sym typeface="Josefin Sans"/>
              </a:rPr>
              <a:t>SPORTS</a:t>
            </a:r>
            <a:endParaRPr sz="1000" b="1">
              <a:solidFill>
                <a:srgbClr val="DC0B6C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573300" y="1996200"/>
            <a:ext cx="6399000" cy="28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●"/>
            </a:pPr>
            <a:r>
              <a:rPr lang="fr-FR" sz="2400">
                <a:latin typeface="Raleway"/>
                <a:ea typeface="Raleway"/>
                <a:cs typeface="Raleway"/>
                <a:sym typeface="Raleway"/>
              </a:rPr>
              <a:t>Football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●"/>
            </a:pPr>
            <a:r>
              <a:rPr lang="fr-FR" sz="2400">
                <a:latin typeface="Raleway"/>
                <a:ea typeface="Raleway"/>
                <a:cs typeface="Raleway"/>
                <a:sym typeface="Raleway"/>
              </a:rPr>
              <a:t>Basketball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●"/>
            </a:pPr>
            <a:r>
              <a:rPr lang="fr-FR" sz="2400">
                <a:latin typeface="Raleway"/>
                <a:ea typeface="Raleway"/>
                <a:cs typeface="Raleway"/>
                <a:sym typeface="Raleway"/>
              </a:rPr>
              <a:t>Volleyball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●"/>
            </a:pPr>
            <a:r>
              <a:rPr lang="fr-FR" sz="2400">
                <a:latin typeface="Raleway"/>
                <a:ea typeface="Raleway"/>
                <a:cs typeface="Raleway"/>
                <a:sym typeface="Raleway"/>
              </a:rPr>
              <a:t>Athletism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4103650" y="1704675"/>
            <a:ext cx="7366200" cy="20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b="1">
                <a:solidFill>
                  <a:srgbClr val="DC0B6C"/>
                </a:solidFill>
                <a:latin typeface="Josefin Sans"/>
                <a:ea typeface="Josefin Sans"/>
                <a:cs typeface="Josefin Sans"/>
                <a:sym typeface="Josefin Sans"/>
              </a:rPr>
              <a:t>CONFERENCE,</a:t>
            </a:r>
            <a:endParaRPr sz="4800" b="1">
              <a:solidFill>
                <a:srgbClr val="DC0B6C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b="1">
                <a:solidFill>
                  <a:srgbClr val="DC0B6C"/>
                </a:solidFill>
                <a:latin typeface="Josefin Sans"/>
                <a:ea typeface="Josefin Sans"/>
                <a:cs typeface="Josefin Sans"/>
                <a:sym typeface="Josefin Sans"/>
              </a:rPr>
              <a:t>FORUM &amp;</a:t>
            </a:r>
            <a:endParaRPr sz="4800" b="1">
              <a:solidFill>
                <a:srgbClr val="DC0B6C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b="1">
                <a:solidFill>
                  <a:srgbClr val="DC0B6C"/>
                </a:solidFill>
                <a:latin typeface="Josefin Sans"/>
                <a:ea typeface="Josefin Sans"/>
                <a:cs typeface="Josefin Sans"/>
                <a:sym typeface="Josefin Sans"/>
              </a:rPr>
              <a:t>WORKSHOPS</a:t>
            </a:r>
            <a:endParaRPr sz="4800" b="1">
              <a:solidFill>
                <a:srgbClr val="DC0B6C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4966150" y="4147000"/>
            <a:ext cx="6399000" cy="28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latin typeface="Raleway"/>
                <a:ea typeface="Raleway"/>
                <a:cs typeface="Raleway"/>
                <a:sym typeface="Raleway"/>
              </a:rPr>
              <a:t>La place du sport lors d’un échange</a:t>
            </a:r>
            <a:endParaRPr sz="24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latin typeface="Raleway"/>
                <a:ea typeface="Raleway"/>
                <a:cs typeface="Raleway"/>
                <a:sym typeface="Raleway"/>
              </a:rPr>
              <a:t>Sensibilisation au handicap</a:t>
            </a:r>
            <a:endParaRPr sz="24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latin typeface="Raleway"/>
                <a:ea typeface="Raleway"/>
                <a:cs typeface="Raleway"/>
                <a:sym typeface="Raleway"/>
              </a:rPr>
              <a:t> Sport local : pétanque</a:t>
            </a:r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0" name="Google Shape;160;p20"/>
          <p:cNvSpPr txBox="1"/>
          <p:nvPr/>
        </p:nvSpPr>
        <p:spPr>
          <a:xfrm>
            <a:off x="792900" y="4469975"/>
            <a:ext cx="5564400" cy="10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latin typeface="Raleway"/>
                <a:ea typeface="Raleway"/>
                <a:cs typeface="Raleway"/>
                <a:sym typeface="Raleway"/>
              </a:rPr>
              <a:t>Equipements: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latin typeface="Raleway"/>
                <a:ea typeface="Raleway"/>
                <a:cs typeface="Raleway"/>
                <a:sym typeface="Raleway"/>
              </a:rPr>
              <a:t>En discussion avec la mairie.</a:t>
            </a:r>
            <a:endParaRPr sz="18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/>
          <p:nvPr/>
        </p:nvSpPr>
        <p:spPr>
          <a:xfrm>
            <a:off x="0" y="6113720"/>
            <a:ext cx="12192000" cy="744279"/>
          </a:xfrm>
          <a:prstGeom prst="rect">
            <a:avLst/>
          </a:prstGeom>
          <a:gradFill>
            <a:gsLst>
              <a:gs pos="0">
                <a:srgbClr val="DC0B6C"/>
              </a:gs>
              <a:gs pos="51000">
                <a:srgbClr val="F47B20"/>
              </a:gs>
              <a:gs pos="100000">
                <a:srgbClr val="F7C21D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573303" y="258064"/>
            <a:ext cx="10743625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800" b="1">
                <a:solidFill>
                  <a:srgbClr val="DC0B6C"/>
                </a:solidFill>
                <a:latin typeface="Josefin Sans"/>
                <a:ea typeface="Josefin Sans"/>
                <a:cs typeface="Josefin Sans"/>
                <a:sym typeface="Josefin Sans"/>
              </a:rPr>
              <a:t>PROGRAM</a:t>
            </a:r>
            <a:endParaRPr sz="1000" b="1">
              <a:solidFill>
                <a:srgbClr val="DC0B6C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665106" y="2385625"/>
            <a:ext cx="3340800" cy="30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THURSDAY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City Tour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Flag Parade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Welcome</a:t>
            </a:r>
            <a:r>
              <a:rPr lang="fr-FR" sz="24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fr-FR" sz="24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Ceremony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International </a:t>
            </a:r>
            <a:r>
              <a:rPr lang="fr-FR" sz="24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Dinner</a:t>
            </a:r>
            <a:endParaRPr dirty="0"/>
          </a:p>
        </p:txBody>
      </p:sp>
      <p:sp>
        <p:nvSpPr>
          <p:cNvPr id="148" name="Google Shape;148;p19"/>
          <p:cNvSpPr txBox="1"/>
          <p:nvPr/>
        </p:nvSpPr>
        <p:spPr>
          <a:xfrm>
            <a:off x="3936363" y="2385625"/>
            <a:ext cx="2239500" cy="18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FRIDAY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Compétition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Conférence &amp; Forum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French Night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6327263" y="2385625"/>
            <a:ext cx="3000000" cy="13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SATURDAY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Competition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Workshops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Boat Gala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8526888" y="2385625"/>
            <a:ext cx="3000000" cy="13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SUNDAY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Finals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Closing Ceremony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City Tour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g presentation.potx" id="{F3A1A7A5-3602-4E7B-BF82-5F0F38C4A8F5}" vid="{332531A0-23E7-4A78-AE21-E449A820FBDD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430</Words>
  <Application>Microsoft Office PowerPoint</Application>
  <PresentationFormat>Grand écran</PresentationFormat>
  <Paragraphs>151</Paragraphs>
  <Slides>15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33" baseType="lpstr">
      <vt:lpstr>Raleway</vt:lpstr>
      <vt:lpstr>Arial</vt:lpstr>
      <vt:lpstr>Josefin Sans SemiBold</vt:lpstr>
      <vt:lpstr>Raleway ExtraBold</vt:lpstr>
      <vt:lpstr>Raleway </vt:lpstr>
      <vt:lpstr>Josefin Sans Light</vt:lpstr>
      <vt:lpstr>Calibri</vt:lpstr>
      <vt:lpstr>Raleway Light</vt:lpstr>
      <vt:lpstr>Josefin Sans</vt:lpstr>
      <vt:lpstr>Raleway Thin</vt:lpstr>
      <vt:lpstr>Raleway ExtraLight</vt:lpstr>
      <vt:lpstr>Josefin Sans Thin</vt:lpstr>
      <vt:lpstr>Raleway Black</vt:lpstr>
      <vt:lpstr>Raleway SemiBold</vt:lpstr>
      <vt:lpstr>Josefin Sans bold</vt:lpstr>
      <vt:lpstr>Raleway Medium</vt:lpstr>
      <vt:lpstr>Office Theme</vt:lpstr>
      <vt:lpstr>1_Office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ANNIVERSAIRE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Julie Nevant</cp:lastModifiedBy>
  <cp:revision>1</cp:revision>
  <dcterms:modified xsi:type="dcterms:W3CDTF">2018-11-02T10:38:01Z</dcterms:modified>
</cp:coreProperties>
</file>