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4"/>
    <p:sldMasterId id="2147483688" r:id="rId5"/>
    <p:sldMasterId id="2147483684" r:id="rId6"/>
    <p:sldMasterId id="2147483692" r:id="rId7"/>
    <p:sldMasterId id="2147483696" r:id="rId8"/>
    <p:sldMasterId id="2147483710" r:id="rId9"/>
  </p:sldMasterIdLst>
  <p:notesMasterIdLst>
    <p:notesMasterId r:id="rId23"/>
  </p:notesMasterIdLst>
  <p:handoutMasterIdLst>
    <p:handoutMasterId r:id="rId24"/>
  </p:handoutMasterIdLst>
  <p:sldIdLst>
    <p:sldId id="256" r:id="rId10"/>
    <p:sldId id="257" r:id="rId11"/>
    <p:sldId id="271" r:id="rId12"/>
    <p:sldId id="272" r:id="rId13"/>
    <p:sldId id="259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192"/>
    <a:srgbClr val="00AEEF"/>
    <a:srgbClr val="EC008C"/>
    <a:srgbClr val="292D78"/>
    <a:srgbClr val="F47B20"/>
    <a:srgbClr val="E5722A"/>
    <a:srgbClr val="00B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6778"/>
  </p:normalViewPr>
  <p:slideViewPr>
    <p:cSldViewPr snapToGrid="0">
      <p:cViewPr varScale="1">
        <p:scale>
          <a:sx n="110" d="100"/>
          <a:sy n="110" d="100"/>
        </p:scale>
        <p:origin x="96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314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2CE37-FBF0-8944-9D6D-E5A56202BF65}" type="datetimeFigureOut">
              <a:rPr lang="en-US" smtClean="0"/>
              <a:pPr/>
              <a:t>10/31/2018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NP de Jambville - Mars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E4C2-7586-7F4E-BD5F-B130DE81692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ACF3E-6BE2-4E39-919A-F1E90564AED8}" type="datetimeFigureOut">
              <a:rPr lang="fr-FR" smtClean="0"/>
              <a:t>31/10/2018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NP de Jambville - Mars 2018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94CF3-C94E-44E4-8123-B6B0E6913E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3712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Insérez une carte de votre pays.</a:t>
            </a:r>
          </a:p>
          <a:p>
            <a:pPr rtl="0"/>
            <a:endParaRPr lang="fr-FR"/>
          </a:p>
        </p:txBody>
      </p:sp>
      <p:sp>
        <p:nvSpPr>
          <p:cNvPr id="4" name="Espace réservé du numéro de diapositive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40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79" y="-1322028"/>
            <a:ext cx="2503841" cy="2644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341" y="143949"/>
            <a:ext cx="3643562" cy="14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4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0119" cy="8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7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16" y="46454"/>
            <a:ext cx="3969568" cy="14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kern="1200"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0119" cy="8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97A21E-A2D8-4209-8B75-98FD4DDB02A1}" type="datetime1">
              <a:rPr lang="fr-FR" noProof="0" smtClean="0"/>
              <a:t>31/10/2018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46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16" y="46454"/>
            <a:ext cx="3969568" cy="14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6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0119" cy="8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16" y="46454"/>
            <a:ext cx="3969568" cy="14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85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0119" cy="8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9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79" y="-1322028"/>
            <a:ext cx="2503841" cy="26440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" y="0"/>
            <a:ext cx="2458456" cy="9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16" y="46454"/>
            <a:ext cx="3969568" cy="14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2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cap="none" spc="-200" baseline="0"/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/>
            </a:lvl2pPr>
            <a:lvl3pPr marL="1485877" indent="-571500" algn="l">
              <a:buSzPct val="100000"/>
              <a:buFont typeface="Arial" charset="0"/>
              <a:buChar char="•"/>
              <a:defRPr sz="1800" cap="none" spc="-200" baseline="0"/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/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0119" cy="8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28649" y="1242877"/>
            <a:ext cx="7886700" cy="486496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7200" cap="none" spc="-4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16" y="46454"/>
            <a:ext cx="3969568" cy="14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079" y="-1322028"/>
            <a:ext cx="2503841" cy="26440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" y="0"/>
            <a:ext cx="2458456" cy="9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9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hf sldNum="0" hd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0BDF3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BDF3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17753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0119" cy="8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8" r:id="rId3"/>
    <p:sldLayoutId id="2147483691" r:id="rId4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hf sldNum="0" hd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0119" cy="8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7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hf sldNum="0" hd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17753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0119" cy="8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06" r:id="rId3"/>
    <p:sldLayoutId id="2147483695" r:id="rId4"/>
    <p:sldLayoutId id="2147483715" r:id="rId5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hf sldNum="0" hd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E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17753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0119" cy="8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5" r:id="rId3"/>
    <p:sldLayoutId id="2147483699" r:id="rId4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hf sldNum="0" hd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7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5"/>
          <a:stretch/>
        </p:blipFill>
        <p:spPr>
          <a:xfrm>
            <a:off x="17753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1066" y="-8878"/>
            <a:ext cx="1240687" cy="123526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0119" cy="8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hf sldNum="0" hdr="0" dt="0"/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8270D-6958-46B9-8D84-6E080A63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80" y="996518"/>
            <a:ext cx="7886700" cy="4864963"/>
          </a:xfrm>
        </p:spPr>
        <p:txBody>
          <a:bodyPr/>
          <a:lstStyle/>
          <a:p>
            <a:r>
              <a:rPr lang="fr-FR" sz="5000" dirty="0"/>
              <a:t>VIT </a:t>
            </a:r>
            <a:r>
              <a:rPr lang="fr-FR" sz="4000" dirty="0"/>
              <a:t>(Vinci International </a:t>
            </a:r>
            <a:r>
              <a:rPr lang="fr-FR" sz="4000" dirty="0" err="1"/>
              <a:t>Student</a:t>
            </a:r>
            <a:r>
              <a:rPr lang="fr-FR" sz="4000" dirty="0"/>
              <a:t> Team) </a:t>
            </a:r>
            <a:br>
              <a:rPr lang="fr-FR" sz="3200" dirty="0"/>
            </a:br>
            <a:br>
              <a:rPr lang="fr-FR" sz="5000" dirty="0">
                <a:sym typeface="Wingdings" panose="05000000000000000000" pitchFamily="2" charset="2"/>
              </a:rPr>
            </a:br>
            <a:r>
              <a:rPr lang="fr-FR" sz="5000" dirty="0">
                <a:sym typeface="Wingdings" panose="05000000000000000000" pitchFamily="2" charset="2"/>
              </a:rPr>
              <a:t>ESN </a:t>
            </a:r>
            <a:r>
              <a:rPr lang="fr-FR" sz="5000" dirty="0" err="1">
                <a:sym typeface="Wingdings" panose="05000000000000000000" pitchFamily="2" charset="2"/>
              </a:rPr>
              <a:t>DeVinci</a:t>
            </a:r>
            <a:br>
              <a:rPr lang="fr-FR" dirty="0"/>
            </a:br>
            <a:r>
              <a:rPr lang="fr-FR" sz="2400" spc="0" dirty="0"/>
              <a:t>National Platform ESN France à Nancy – Novembre 2018</a:t>
            </a:r>
          </a:p>
        </p:txBody>
      </p:sp>
      <p:pic>
        <p:nvPicPr>
          <p:cNvPr id="8" name="Picture 2" descr="Aucun texte alternatif disponible.">
            <a:extLst>
              <a:ext uri="{FF2B5EF4-FFF2-40B4-BE49-F238E27FC236}">
                <a16:creationId xmlns:a16="http://schemas.microsoft.com/office/drawing/2014/main" id="{72F85716-4C43-4956-B959-87B7238F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0" y="4898830"/>
            <a:ext cx="1318820" cy="131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5D2A25-73C9-4678-8CC0-BB38C39FB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81" y="4689084"/>
            <a:ext cx="4640239" cy="1719697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64BA17AA-5E34-47BA-AF5D-50E1679606F1}"/>
              </a:ext>
            </a:extLst>
          </p:cNvPr>
          <p:cNvSpPr/>
          <p:nvPr/>
        </p:nvSpPr>
        <p:spPr>
          <a:xfrm>
            <a:off x="2265528" y="5413632"/>
            <a:ext cx="1318820" cy="55955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61E120B-4C8E-4BAB-8FFD-D259FE326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07106" y="2855952"/>
            <a:ext cx="558648" cy="4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37864D65-01AB-47F6-A25F-5DD5EC01EF3F}"/>
              </a:ext>
            </a:extLst>
          </p:cNvPr>
          <p:cNvSpPr txBox="1">
            <a:spLocks/>
          </p:cNvSpPr>
          <p:nvPr/>
        </p:nvSpPr>
        <p:spPr>
          <a:xfrm>
            <a:off x="628650" y="1262564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/>
              <a:t>Suite aux recrutements on s’est agrandi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936975B-346E-4C32-8A1B-B84534514644}"/>
              </a:ext>
            </a:extLst>
          </p:cNvPr>
          <p:cNvSpPr txBox="1">
            <a:spLocks/>
          </p:cNvSpPr>
          <p:nvPr/>
        </p:nvSpPr>
        <p:spPr>
          <a:xfrm>
            <a:off x="5451311" y="5595436"/>
            <a:ext cx="4134123" cy="785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fr-FR" sz="3200" b="0" i="1" dirty="0"/>
              <a:t>On est une Famille </a:t>
            </a:r>
          </a:p>
        </p:txBody>
      </p:sp>
      <p:pic>
        <p:nvPicPr>
          <p:cNvPr id="7172" name="Picture 4" descr="https://scontent-cdg2-1.xx.fbcdn.net/v/t1.15752-9/s2048x2048/44069133_301317737135740_6467296638317625344_n.jpg?_nc_cat=106&amp;_nc_ht=scontent-cdg2-1.xx&amp;oh=40bf5fe2a58ba02c6d0982d4d7fa27c2&amp;oe=5C785278">
            <a:extLst>
              <a:ext uri="{FF2B5EF4-FFF2-40B4-BE49-F238E27FC236}">
                <a16:creationId xmlns:a16="http://schemas.microsoft.com/office/drawing/2014/main" id="{B30E3E38-979B-478C-9C9F-C4479C88C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2" t="13409" r="6876" b="12176"/>
          <a:stretch/>
        </p:blipFill>
        <p:spPr bwMode="auto">
          <a:xfrm>
            <a:off x="4093779" y="1860331"/>
            <a:ext cx="4960883" cy="328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scontent-cdg2-1.xx.fbcdn.net/v/t1.15752-9/s2048x2048/44067596_1195943657210980_3238201879993253888_n.jpg?_nc_cat=100&amp;_nc_ht=scontent-cdg2-1.xx&amp;oh=0c8f3984d944307d0f82e3790a9209b8&amp;oe=5C4CDBB5">
            <a:extLst>
              <a:ext uri="{FF2B5EF4-FFF2-40B4-BE49-F238E27FC236}">
                <a16:creationId xmlns:a16="http://schemas.microsoft.com/office/drawing/2014/main" id="{108F2B2B-6EBB-4CBA-8670-3710CC2C2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0" b="11087"/>
          <a:stretch/>
        </p:blipFill>
        <p:spPr bwMode="auto">
          <a:xfrm>
            <a:off x="89338" y="4146332"/>
            <a:ext cx="5476001" cy="250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18FB1D69-D399-4A9F-9690-D7AD3FA3AB99}"/>
              </a:ext>
            </a:extLst>
          </p:cNvPr>
          <p:cNvSpPr txBox="1">
            <a:spLocks/>
          </p:cNvSpPr>
          <p:nvPr/>
        </p:nvSpPr>
        <p:spPr>
          <a:xfrm>
            <a:off x="683829" y="2275162"/>
            <a:ext cx="3354771" cy="157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fr-FR" sz="3200" b="0" i="1" dirty="0"/>
              <a:t>On est bien plus qu’une association </a:t>
            </a:r>
          </a:p>
        </p:txBody>
      </p:sp>
    </p:spTree>
    <p:extLst>
      <p:ext uri="{BB962C8B-B14F-4D97-AF65-F5344CB8AC3E}">
        <p14:creationId xmlns:p14="http://schemas.microsoft.com/office/powerpoint/2010/main" val="36100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2FBD3AB8-E12C-4A7C-BB73-21C2BE6D641E}"/>
              </a:ext>
            </a:extLst>
          </p:cNvPr>
          <p:cNvSpPr txBox="1">
            <a:spLocks/>
          </p:cNvSpPr>
          <p:nvPr/>
        </p:nvSpPr>
        <p:spPr>
          <a:xfrm>
            <a:off x="56494" y="818427"/>
            <a:ext cx="8584399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/>
              <a:t>Challenge : L’International </a:t>
            </a:r>
            <a:r>
              <a:rPr lang="fr-FR" dirty="0" err="1"/>
              <a:t>Hide</a:t>
            </a:r>
            <a:r>
              <a:rPr lang="fr-FR" dirty="0"/>
              <a:t> Party</a:t>
            </a:r>
          </a:p>
        </p:txBody>
      </p:sp>
      <p:pic>
        <p:nvPicPr>
          <p:cNvPr id="8194" name="Picture 2" descr="https://scontent-cdg2-1.xx.fbcdn.net/v/t1.15752-9/45009584_1012832778925458_173550866698076160_n.jpg?_nc_cat=105&amp;_nc_ht=scontent-cdg2-1.xx&amp;oh=591613b60bd6b0f511fe52ea0d5aa5d8&amp;oe=5C874ACD">
            <a:extLst>
              <a:ext uri="{FF2B5EF4-FFF2-40B4-BE49-F238E27FC236}">
                <a16:creationId xmlns:a16="http://schemas.microsoft.com/office/drawing/2014/main" id="{4DF94B18-CC5A-493D-AE05-B2E92B4F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4" y="3770401"/>
            <a:ext cx="4521039" cy="3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âimage contient peut-ÃªtreÂ : 7 personnes, personnes souriantes, personnes assises, barbe et plein air">
            <a:extLst>
              <a:ext uri="{FF2B5EF4-FFF2-40B4-BE49-F238E27FC236}">
                <a16:creationId xmlns:a16="http://schemas.microsoft.com/office/drawing/2014/main" id="{934B549B-B659-46FF-94FC-AD629ABF0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0911"/>
            <a:ext cx="4521040" cy="3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Lâimage contient peut-ÃªtreÂ : texte">
            <a:extLst>
              <a:ext uri="{FF2B5EF4-FFF2-40B4-BE49-F238E27FC236}">
                <a16:creationId xmlns:a16="http://schemas.microsoft.com/office/drawing/2014/main" id="{E33BCF2E-104E-467F-B782-977A76EBE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1" r="1207" b="1471"/>
          <a:stretch/>
        </p:blipFill>
        <p:spPr bwMode="auto">
          <a:xfrm>
            <a:off x="3530366" y="3759891"/>
            <a:ext cx="2083267" cy="11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A285E02-92F9-4AD6-BDBF-F9DAA4F8C0F2}"/>
              </a:ext>
            </a:extLst>
          </p:cNvPr>
          <p:cNvSpPr txBox="1">
            <a:spLocks/>
          </p:cNvSpPr>
          <p:nvPr/>
        </p:nvSpPr>
        <p:spPr>
          <a:xfrm>
            <a:off x="4460988" y="1499559"/>
            <a:ext cx="4287097" cy="218507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/>
          </a:bodyPr>
          <a:lstStyle>
            <a:lvl1pPr marL="571500" indent="-57150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5"/>
              </a:buBlip>
              <a:defRPr sz="32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1pPr>
            <a:lvl2pPr marL="1028689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24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2pPr>
            <a:lvl3pPr marL="1485877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8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3pPr>
            <a:lvl4pPr marL="1943066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400" b="0" kern="1200" cap="none" spc="-1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4pPr>
            <a:lvl5pPr marL="2400254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100" b="0" kern="1200" cap="none" spc="-1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Communication interne</a:t>
            </a:r>
          </a:p>
          <a:p>
            <a:r>
              <a:rPr lang="fr-FR" i="1" dirty="0"/>
              <a:t>Communication externe</a:t>
            </a:r>
          </a:p>
          <a:p>
            <a:r>
              <a:rPr lang="fr-FR" i="1" dirty="0"/>
              <a:t>Planification</a:t>
            </a:r>
          </a:p>
          <a:p>
            <a:r>
              <a:rPr lang="fr-FR" i="1" dirty="0"/>
              <a:t>Défi dernières minutes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52F1055F-CE8D-473C-8A15-D8867ABE4B97}"/>
              </a:ext>
            </a:extLst>
          </p:cNvPr>
          <p:cNvSpPr txBox="1">
            <a:spLocks/>
          </p:cNvSpPr>
          <p:nvPr/>
        </p:nvSpPr>
        <p:spPr>
          <a:xfrm>
            <a:off x="284903" y="1580075"/>
            <a:ext cx="4287097" cy="218507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571500" indent="-57150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5"/>
              </a:buBlip>
              <a:defRPr sz="32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1pPr>
            <a:lvl2pPr marL="1028689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24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2pPr>
            <a:lvl3pPr marL="1485877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8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3pPr>
            <a:lvl4pPr marL="1943066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400" b="0" kern="1200" cap="none" spc="-1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4pPr>
            <a:lvl5pPr marL="2400254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100" b="0" kern="1200" cap="none" spc="-1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Rencontre des </a:t>
            </a:r>
            <a:r>
              <a:rPr lang="fr-FR" i="1" dirty="0" err="1"/>
              <a:t>Eis</a:t>
            </a:r>
            <a:endParaRPr lang="en-US" i="1" dirty="0"/>
          </a:p>
          <a:p>
            <a:r>
              <a:rPr lang="fr-FR" i="1" dirty="0"/>
              <a:t>I</a:t>
            </a:r>
            <a:r>
              <a:rPr lang="en-US" i="1" dirty="0" err="1"/>
              <a:t>ntégration</a:t>
            </a:r>
            <a:r>
              <a:rPr lang="en-US" i="1" dirty="0"/>
              <a:t> des </a:t>
            </a:r>
            <a:r>
              <a:rPr lang="en-US" i="1" dirty="0" err="1"/>
              <a:t>Eis</a:t>
            </a:r>
            <a:endParaRPr lang="en-US" i="1" dirty="0"/>
          </a:p>
          <a:p>
            <a:r>
              <a:rPr lang="fr-FR" i="1" dirty="0"/>
              <a:t>P</a:t>
            </a:r>
            <a:r>
              <a:rPr lang="en-US" i="1" dirty="0" err="1"/>
              <a:t>lus</a:t>
            </a:r>
            <a:r>
              <a:rPr lang="en-US" i="1" dirty="0"/>
              <a:t> de 700 </a:t>
            </a:r>
            <a:r>
              <a:rPr lang="en-US" i="1" dirty="0" err="1"/>
              <a:t>personnes</a:t>
            </a:r>
            <a:endParaRPr lang="en-US" i="1" dirty="0"/>
          </a:p>
          <a:p>
            <a:r>
              <a:rPr lang="fr-FR" i="1" dirty="0"/>
              <a:t>Reconnaissance de l’asso</a:t>
            </a:r>
          </a:p>
        </p:txBody>
      </p:sp>
    </p:spTree>
    <p:extLst>
      <p:ext uri="{BB962C8B-B14F-4D97-AF65-F5344CB8AC3E}">
        <p14:creationId xmlns:p14="http://schemas.microsoft.com/office/powerpoint/2010/main" val="154677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CBC198-6232-4DB7-9311-AE2CEA24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 d’évolution</a:t>
            </a:r>
            <a:endParaRPr lang="en-US" dirty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A1847544-95AD-4075-AF0E-638A7D837F04}"/>
              </a:ext>
            </a:extLst>
          </p:cNvPr>
          <p:cNvSpPr txBox="1">
            <a:spLocks/>
          </p:cNvSpPr>
          <p:nvPr/>
        </p:nvSpPr>
        <p:spPr>
          <a:xfrm>
            <a:off x="554988" y="1956391"/>
            <a:ext cx="8034024" cy="446543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71500" indent="-57150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32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1pPr>
            <a:lvl2pPr marL="1028689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24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2pPr>
            <a:lvl3pPr marL="1485877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8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3pPr>
            <a:lvl4pPr marL="1943066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400" b="0" kern="1200" cap="none" spc="-1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4pPr>
            <a:lvl5pPr marL="2400254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100" b="0" kern="1200" cap="none" spc="-1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Garder une bonne image de l’association</a:t>
            </a:r>
          </a:p>
          <a:p>
            <a:r>
              <a:rPr lang="fr-FR" i="1" dirty="0"/>
              <a:t>Collaborer avec des association interne et  externe du PULV, notamment avec ESN Paris et Strasbourg</a:t>
            </a:r>
          </a:p>
          <a:p>
            <a:r>
              <a:rPr lang="fr-FR" i="1" dirty="0"/>
              <a:t>Poursuivre l’expansion de l’intérêt de nos Internationaux à nos évènements</a:t>
            </a:r>
          </a:p>
          <a:p>
            <a:r>
              <a:rPr lang="fr-FR" i="1" dirty="0"/>
              <a:t>Pouvoir participer dans l’organisation des IEG </a:t>
            </a:r>
          </a:p>
          <a:p>
            <a:endParaRPr lang="fr-FR" i="1" dirty="0"/>
          </a:p>
          <a:p>
            <a:endParaRPr lang="fr-FR" i="1" dirty="0"/>
          </a:p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B8270D-6958-46B9-8D84-6E080A63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608" y="1609905"/>
            <a:ext cx="5209847" cy="3523564"/>
          </a:xfrm>
        </p:spPr>
        <p:txBody>
          <a:bodyPr>
            <a:normAutofit/>
          </a:bodyPr>
          <a:lstStyle/>
          <a:p>
            <a:r>
              <a:rPr lang="fr-FR" sz="4400" dirty="0"/>
              <a:t>MERCI POUR VOTRE ATTENTION</a:t>
            </a:r>
            <a:br>
              <a:rPr lang="fr-FR" sz="4400" dirty="0"/>
            </a:br>
            <a:br>
              <a:rPr lang="fr-FR" sz="4400" dirty="0"/>
            </a:br>
            <a:br>
              <a:rPr lang="fr-FR" sz="4400" dirty="0"/>
            </a:br>
            <a:endParaRPr lang="fr-FR" sz="1200" spc="0" dirty="0"/>
          </a:p>
        </p:txBody>
      </p:sp>
      <p:pic>
        <p:nvPicPr>
          <p:cNvPr id="9218" name="Picture 2" descr="https://scontent-cdg2-1.xx.fbcdn.net/v/t1.15752-9/45079360_734839596881257_929321044706066432_n.jpg?_nc_cat=105&amp;_nc_ht=scontent-cdg2-1.xx&amp;oh=77e132e909d203e00a1d6b2bb814d142&amp;oe=5C79AB02">
            <a:extLst>
              <a:ext uri="{FF2B5EF4-FFF2-40B4-BE49-F238E27FC236}">
                <a16:creationId xmlns:a16="http://schemas.microsoft.com/office/drawing/2014/main" id="{FCF947E2-00B8-49A6-A84A-0783535D8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8" y="1609905"/>
            <a:ext cx="4789104" cy="47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D21BF9FC-928F-4539-9A96-392E135FA1B4}"/>
              </a:ext>
            </a:extLst>
          </p:cNvPr>
          <p:cNvSpPr txBox="1">
            <a:spLocks/>
          </p:cNvSpPr>
          <p:nvPr/>
        </p:nvSpPr>
        <p:spPr>
          <a:xfrm>
            <a:off x="5093631" y="4347850"/>
            <a:ext cx="4134123" cy="785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fr-FR" sz="2000" b="0" i="1" dirty="0">
                <a:solidFill>
                  <a:srgbClr val="00AEEF"/>
                </a:solidFill>
              </a:rPr>
              <a:t>jennifer.scemamaselander@devinci.net</a:t>
            </a:r>
          </a:p>
          <a:p>
            <a:r>
              <a:rPr lang="fr-FR" sz="2000" b="0" i="1" dirty="0">
                <a:solidFill>
                  <a:srgbClr val="00AEEF"/>
                </a:solidFill>
              </a:rPr>
              <a:t>iris.joliman@devinci.net</a:t>
            </a:r>
          </a:p>
          <a:p>
            <a:endParaRPr lang="fr-FR" sz="2000" b="0" i="1" dirty="0">
              <a:solidFill>
                <a:srgbClr val="00AEEF"/>
              </a:solidFill>
            </a:endParaRPr>
          </a:p>
          <a:p>
            <a:r>
              <a:rPr lang="fr-FR" sz="2000" b="0" i="1" dirty="0">
                <a:solidFill>
                  <a:srgbClr val="00AEEF"/>
                </a:solidFill>
              </a:rPr>
              <a:t>Présidente &amp; </a:t>
            </a:r>
            <a:r>
              <a:rPr lang="fr-FR" sz="2000" b="0" i="1" dirty="0" err="1">
                <a:solidFill>
                  <a:srgbClr val="00AEEF"/>
                </a:solidFill>
              </a:rPr>
              <a:t>Respo</a:t>
            </a:r>
            <a:r>
              <a:rPr lang="fr-FR" sz="2000" b="0" i="1" dirty="0">
                <a:solidFill>
                  <a:srgbClr val="00AEEF"/>
                </a:solidFill>
              </a:rPr>
              <a:t> Com </a:t>
            </a:r>
            <a:r>
              <a:rPr lang="fr-FR" sz="2000" b="0" dirty="0">
                <a:solidFill>
                  <a:srgbClr val="00AEEF"/>
                </a:solidFill>
              </a:rPr>
              <a:t>|</a:t>
            </a:r>
            <a:r>
              <a:rPr lang="fr-FR" sz="2000" b="0" i="1" dirty="0">
                <a:solidFill>
                  <a:srgbClr val="00AEEF"/>
                </a:solidFill>
              </a:rPr>
              <a:t> VIT/ESN </a:t>
            </a:r>
            <a:r>
              <a:rPr lang="fr-FR" sz="2000" b="0" i="1" dirty="0" err="1">
                <a:solidFill>
                  <a:srgbClr val="00AEEF"/>
                </a:solidFill>
              </a:rPr>
              <a:t>DeVinci</a:t>
            </a:r>
            <a:r>
              <a:rPr lang="fr-FR" sz="2000" b="0" i="1" dirty="0">
                <a:solidFill>
                  <a:srgbClr val="00AEEF"/>
                </a:solidFill>
              </a:rPr>
              <a:t>?</a:t>
            </a:r>
          </a:p>
          <a:p>
            <a:endParaRPr lang="fr-FR" sz="2000" b="0" i="1" dirty="0">
              <a:solidFill>
                <a:srgbClr val="00AEEF"/>
              </a:solidFill>
            </a:endParaRPr>
          </a:p>
          <a:p>
            <a:endParaRPr lang="fr-FR" sz="2000" b="0" i="1" dirty="0">
              <a:solidFill>
                <a:srgbClr val="00AEEF"/>
              </a:solidFill>
            </a:endParaRPr>
          </a:p>
          <a:p>
            <a:r>
              <a:rPr lang="fr-FR" sz="2000" b="0" i="1" dirty="0" err="1">
                <a:solidFill>
                  <a:srgbClr val="00AEEF"/>
                </a:solidFill>
              </a:rPr>
              <a:t>Visit</a:t>
            </a:r>
            <a:r>
              <a:rPr lang="fr-FR" sz="2000" b="0" i="1" dirty="0">
                <a:solidFill>
                  <a:srgbClr val="00AEEF"/>
                </a:solidFill>
              </a:rPr>
              <a:t>  the story of </a:t>
            </a:r>
            <a:r>
              <a:rPr lang="fr-FR" sz="2000" b="0" i="1" dirty="0" err="1">
                <a:solidFill>
                  <a:srgbClr val="00AEEF"/>
                </a:solidFill>
              </a:rPr>
              <a:t>our</a:t>
            </a:r>
            <a:r>
              <a:rPr lang="fr-FR" sz="2000" b="0" i="1" dirty="0">
                <a:solidFill>
                  <a:srgbClr val="00AEEF"/>
                </a:solidFill>
              </a:rPr>
              <a:t> </a:t>
            </a:r>
            <a:r>
              <a:rPr lang="fr-FR" sz="2000" b="0" i="1" dirty="0" err="1">
                <a:solidFill>
                  <a:srgbClr val="00AEEF"/>
                </a:solidFill>
              </a:rPr>
              <a:t>Mascot</a:t>
            </a:r>
            <a:r>
              <a:rPr lang="fr-FR" sz="2000" b="0" i="1" dirty="0">
                <a:solidFill>
                  <a:srgbClr val="00AEEF"/>
                </a:solidFill>
              </a:rPr>
              <a:t> </a:t>
            </a:r>
          </a:p>
          <a:p>
            <a:r>
              <a:rPr lang="fr-FR" sz="2000" b="0" i="1" dirty="0">
                <a:solidFill>
                  <a:srgbClr val="2E3192"/>
                </a:solidFill>
              </a:rPr>
              <a:t>@</a:t>
            </a:r>
            <a:r>
              <a:rPr lang="fr-FR" sz="2000" b="0" i="1" dirty="0" err="1">
                <a:solidFill>
                  <a:srgbClr val="2E3192"/>
                </a:solidFill>
              </a:rPr>
              <a:t>theawkwardyeti</a:t>
            </a:r>
            <a:endParaRPr lang="fr-FR" sz="2000" b="0" i="1" dirty="0">
              <a:solidFill>
                <a:srgbClr val="2E3192"/>
              </a:solidFill>
            </a:endParaRPr>
          </a:p>
          <a:p>
            <a:endParaRPr lang="fr-FR" sz="2000" b="0" i="1" dirty="0">
              <a:solidFill>
                <a:srgbClr val="00AE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7A6E217-716D-48A6-B5B9-1A727D531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Historique de l’association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1F97291-39D7-41ED-A223-D4997FC9A2C5}"/>
              </a:ext>
            </a:extLst>
          </p:cNvPr>
          <p:cNvSpPr txBox="1">
            <a:spLocks/>
          </p:cNvSpPr>
          <p:nvPr/>
        </p:nvSpPr>
        <p:spPr>
          <a:xfrm>
            <a:off x="554988" y="1956391"/>
            <a:ext cx="8034024" cy="46325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71500" indent="-57150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32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1pPr>
            <a:lvl2pPr marL="1028689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24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2pPr>
            <a:lvl3pPr marL="1485877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8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3pPr>
            <a:lvl4pPr marL="1943066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400" b="0" kern="1200" cap="none" spc="-1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4pPr>
            <a:lvl5pPr marL="2400254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100" b="0" kern="1200" cap="none" spc="-1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Créée en 2003 et reprise en octobre 2017</a:t>
            </a:r>
          </a:p>
          <a:p>
            <a:r>
              <a:rPr lang="fr-FR" i="1" dirty="0"/>
              <a:t>Association dite Partner avec le service des Relations Internationales </a:t>
            </a:r>
          </a:p>
          <a:p>
            <a:r>
              <a:rPr lang="fr-FR" i="1" dirty="0"/>
              <a:t>Notre volonté : Améliorer le séjour des étudiants internationaux</a:t>
            </a:r>
          </a:p>
          <a:p>
            <a:r>
              <a:rPr lang="fr-FR" i="1" dirty="0"/>
              <a:t>Rayon d’action : À la Défense (Paris), Pôle Léonard de Vinci (EMLV, ESILV &amp; IIM) </a:t>
            </a:r>
          </a:p>
          <a:p>
            <a:pPr marL="0" indent="0">
              <a:buNone/>
            </a:pPr>
            <a:endParaRPr lang="fr-FR" i="1" dirty="0"/>
          </a:p>
          <a:p>
            <a:endParaRPr lang="fr-FR" i="1" dirty="0"/>
          </a:p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6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 2"/>
          <p:cNvSpPr>
            <a:spLocks noGrp="1"/>
          </p:cNvSpPr>
          <p:nvPr>
            <p:ph type="title"/>
          </p:nvPr>
        </p:nvSpPr>
        <p:spPr>
          <a:xfrm>
            <a:off x="178130" y="944077"/>
            <a:ext cx="8054425" cy="505655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dirty="0"/>
              <a:t>Organigramme de notre équipe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DA585C20-E115-4988-992B-154410684214}"/>
              </a:ext>
            </a:extLst>
          </p:cNvPr>
          <p:cNvGrpSpPr/>
          <p:nvPr/>
        </p:nvGrpSpPr>
        <p:grpSpPr>
          <a:xfrm>
            <a:off x="1007743" y="3126877"/>
            <a:ext cx="7620486" cy="1472071"/>
            <a:chOff x="117964" y="3068133"/>
            <a:chExt cx="12572144" cy="2430995"/>
          </a:xfrm>
        </p:grpSpPr>
        <p:pic>
          <p:nvPicPr>
            <p:cNvPr id="2054" name="Picture 6" descr="Lâimage contient peut-ÃªtreÂ : 1 personne">
              <a:extLst>
                <a:ext uri="{FF2B5EF4-FFF2-40B4-BE49-F238E27FC236}">
                  <a16:creationId xmlns:a16="http://schemas.microsoft.com/office/drawing/2014/main" id="{F26947AD-B88B-41F0-B03C-72D88F888F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56" t="10741" r="30082" b="37995"/>
            <a:stretch/>
          </p:blipFill>
          <p:spPr bwMode="auto">
            <a:xfrm>
              <a:off x="10650223" y="3068133"/>
              <a:ext cx="1300484" cy="168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11FF622-F7FF-4E15-8ADC-92472AC8497A}"/>
                </a:ext>
              </a:extLst>
            </p:cNvPr>
            <p:cNvSpPr txBox="1"/>
            <p:nvPr/>
          </p:nvSpPr>
          <p:spPr>
            <a:xfrm>
              <a:off x="117964" y="4866337"/>
              <a:ext cx="2556651" cy="632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050" b="1" dirty="0">
                  <a:solidFill>
                    <a:schemeClr val="bg1"/>
                  </a:solidFill>
                </a:rPr>
                <a:t>Responsable Pôle Com</a:t>
              </a:r>
            </a:p>
            <a:p>
              <a:pPr algn="ctr">
                <a:lnSpc>
                  <a:spcPct val="90000"/>
                </a:lnSpc>
              </a:pPr>
              <a:r>
                <a:rPr lang="fr-FR" sz="1050" dirty="0">
                  <a:solidFill>
                    <a:schemeClr val="bg1"/>
                  </a:solidFill>
                </a:rPr>
                <a:t>Iris </a:t>
              </a:r>
              <a:r>
                <a:rPr lang="fr-FR" sz="1050" dirty="0" err="1">
                  <a:solidFill>
                    <a:schemeClr val="bg1"/>
                  </a:solidFill>
                </a:rPr>
                <a:t>Joliman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591E863-C375-438A-AD76-299967D4D91A}"/>
                </a:ext>
              </a:extLst>
            </p:cNvPr>
            <p:cNvSpPr txBox="1"/>
            <p:nvPr/>
          </p:nvSpPr>
          <p:spPr>
            <a:xfrm>
              <a:off x="5681933" y="4803471"/>
              <a:ext cx="2671239" cy="632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050" b="1" dirty="0">
                  <a:solidFill>
                    <a:schemeClr val="bg1"/>
                  </a:solidFill>
                </a:rPr>
                <a:t>Responsable Pôle Event</a:t>
              </a:r>
            </a:p>
            <a:p>
              <a:pPr algn="ctr">
                <a:lnSpc>
                  <a:spcPct val="90000"/>
                </a:lnSpc>
              </a:pPr>
              <a:r>
                <a:rPr lang="fr-FR" sz="1050" dirty="0">
                  <a:solidFill>
                    <a:schemeClr val="bg1"/>
                  </a:solidFill>
                </a:rPr>
                <a:t>Axel Rosier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1B54F06-74DA-4E4F-832C-72DB9A4403E9}"/>
                </a:ext>
              </a:extLst>
            </p:cNvPr>
            <p:cNvSpPr txBox="1"/>
            <p:nvPr/>
          </p:nvSpPr>
          <p:spPr>
            <a:xfrm>
              <a:off x="10030870" y="4801753"/>
              <a:ext cx="2659238" cy="6327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050" b="1" dirty="0">
                  <a:solidFill>
                    <a:schemeClr val="bg1"/>
                  </a:solidFill>
                </a:rPr>
                <a:t>Responsable Pôle Partner</a:t>
              </a:r>
            </a:p>
            <a:p>
              <a:pPr algn="ctr">
                <a:lnSpc>
                  <a:spcPct val="90000"/>
                </a:lnSpc>
              </a:pPr>
              <a:r>
                <a:rPr lang="fr-FR" sz="1050" dirty="0">
                  <a:solidFill>
                    <a:schemeClr val="bg1"/>
                  </a:solidFill>
                </a:rPr>
                <a:t>Son-</a:t>
              </a:r>
              <a:r>
                <a:rPr lang="fr-FR" sz="1050" dirty="0" err="1">
                  <a:solidFill>
                    <a:schemeClr val="bg1"/>
                  </a:solidFill>
                </a:rPr>
                <a:t>Hà</a:t>
              </a:r>
              <a:r>
                <a:rPr lang="fr-FR" sz="1050" dirty="0">
                  <a:solidFill>
                    <a:schemeClr val="bg1"/>
                  </a:solidFill>
                </a:rPr>
                <a:t> </a:t>
              </a:r>
              <a:r>
                <a:rPr lang="fr-FR" sz="1050" dirty="0" err="1">
                  <a:solidFill>
                    <a:schemeClr val="bg1"/>
                  </a:solidFill>
                </a:rPr>
                <a:t>Ngyuen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326D883-4C2A-4A0A-B876-71F6959D45D4}"/>
              </a:ext>
            </a:extLst>
          </p:cNvPr>
          <p:cNvGrpSpPr/>
          <p:nvPr/>
        </p:nvGrpSpPr>
        <p:grpSpPr>
          <a:xfrm>
            <a:off x="2469925" y="1640268"/>
            <a:ext cx="4580001" cy="1554978"/>
            <a:chOff x="83706" y="1051868"/>
            <a:chExt cx="7212028" cy="2567911"/>
          </a:xfrm>
        </p:grpSpPr>
        <p:pic>
          <p:nvPicPr>
            <p:cNvPr id="10" name="Image 9" descr="Une image contenant extérieur, personne, habits, bâtiment&#10;&#10;Description générée avec un niveau de confiance très élevé">
              <a:extLst>
                <a:ext uri="{FF2B5EF4-FFF2-40B4-BE49-F238E27FC236}">
                  <a16:creationId xmlns:a16="http://schemas.microsoft.com/office/drawing/2014/main" id="{CB3D119D-8FA4-498D-9CDD-92E8501BB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271" r="20197"/>
            <a:stretch/>
          </p:blipFill>
          <p:spPr>
            <a:xfrm>
              <a:off x="437490" y="1057949"/>
              <a:ext cx="1440161" cy="167074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52" name="Picture 4" descr="Lâimage contient peut-ÃªtreÂ : 1 personne, sourit">
              <a:extLst>
                <a:ext uri="{FF2B5EF4-FFF2-40B4-BE49-F238E27FC236}">
                  <a16:creationId xmlns:a16="http://schemas.microsoft.com/office/drawing/2014/main" id="{9D39B5D2-33EA-49FC-BE72-EED6E77344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8" t="18950" r="19557"/>
            <a:stretch/>
          </p:blipFill>
          <p:spPr bwMode="auto">
            <a:xfrm>
              <a:off x="3935043" y="1051868"/>
              <a:ext cx="1300484" cy="1680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F9D7913-E5AC-4C9B-8855-1A3D349070DB}"/>
                </a:ext>
              </a:extLst>
            </p:cNvPr>
            <p:cNvSpPr txBox="1"/>
            <p:nvPr/>
          </p:nvSpPr>
          <p:spPr>
            <a:xfrm>
              <a:off x="83706" y="2746832"/>
              <a:ext cx="2309384" cy="8729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050" b="1" dirty="0">
                  <a:solidFill>
                    <a:schemeClr val="bg1"/>
                  </a:solidFill>
                </a:rPr>
                <a:t>Présidente</a:t>
              </a:r>
            </a:p>
            <a:p>
              <a:pPr algn="ctr">
                <a:lnSpc>
                  <a:spcPct val="90000"/>
                </a:lnSpc>
              </a:pPr>
              <a:r>
                <a:rPr lang="fr-FR" sz="1050" dirty="0">
                  <a:solidFill>
                    <a:schemeClr val="bg1"/>
                  </a:solidFill>
                </a:rPr>
                <a:t>Jennifer</a:t>
              </a:r>
            </a:p>
            <a:p>
              <a:pPr algn="ctr">
                <a:lnSpc>
                  <a:spcPct val="90000"/>
                </a:lnSpc>
              </a:pPr>
              <a:r>
                <a:rPr lang="fr-FR" sz="1050" dirty="0" err="1">
                  <a:solidFill>
                    <a:schemeClr val="bg1"/>
                  </a:solidFill>
                </a:rPr>
                <a:t>Scemama-Selander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6084282-A211-4143-BB94-E982850C6D81}"/>
                </a:ext>
              </a:extLst>
            </p:cNvPr>
            <p:cNvSpPr txBox="1"/>
            <p:nvPr/>
          </p:nvSpPr>
          <p:spPr>
            <a:xfrm>
              <a:off x="1760357" y="2750482"/>
              <a:ext cx="2315138" cy="6594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050" b="1" dirty="0">
                  <a:solidFill>
                    <a:schemeClr val="bg1"/>
                  </a:solidFill>
                </a:rPr>
                <a:t>Vice Présidente</a:t>
              </a:r>
            </a:p>
            <a:p>
              <a:pPr algn="ctr"/>
              <a:r>
                <a:rPr lang="fr-FR" sz="1050" dirty="0">
                  <a:solidFill>
                    <a:schemeClr val="bg1"/>
                  </a:solidFill>
                </a:rPr>
                <a:t>Naima </a:t>
              </a:r>
              <a:r>
                <a:rPr lang="fr-FR" sz="1050" dirty="0" err="1">
                  <a:solidFill>
                    <a:schemeClr val="bg1"/>
                  </a:solidFill>
                </a:rPr>
                <a:t>Aboudou</a:t>
              </a:r>
              <a:endParaRPr lang="fr-FR" sz="1050" dirty="0">
                <a:solidFill>
                  <a:schemeClr val="bg1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4E294D4-5F35-4BD8-866A-9BF0C27B7C8E}"/>
                </a:ext>
              </a:extLst>
            </p:cNvPr>
            <p:cNvSpPr txBox="1"/>
            <p:nvPr/>
          </p:nvSpPr>
          <p:spPr>
            <a:xfrm>
              <a:off x="3427715" y="2749550"/>
              <a:ext cx="2315138" cy="6327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050" b="1" dirty="0">
                  <a:solidFill>
                    <a:schemeClr val="bg1"/>
                  </a:solidFill>
                </a:rPr>
                <a:t>Trésorière</a:t>
              </a:r>
            </a:p>
            <a:p>
              <a:pPr algn="ctr">
                <a:lnSpc>
                  <a:spcPct val="90000"/>
                </a:lnSpc>
              </a:pPr>
              <a:r>
                <a:rPr lang="fr-FR" sz="1050" dirty="0">
                  <a:solidFill>
                    <a:schemeClr val="bg1"/>
                  </a:solidFill>
                </a:rPr>
                <a:t>Céline </a:t>
              </a:r>
              <a:r>
                <a:rPr lang="fr-FR" sz="1050" dirty="0" err="1">
                  <a:solidFill>
                    <a:schemeClr val="bg1"/>
                  </a:solidFill>
                </a:rPr>
                <a:t>Bessa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967E9B1-F3DC-4F45-8310-3D1113B946D2}"/>
                </a:ext>
              </a:extLst>
            </p:cNvPr>
            <p:cNvSpPr txBox="1"/>
            <p:nvPr/>
          </p:nvSpPr>
          <p:spPr>
            <a:xfrm>
              <a:off x="4980596" y="2742970"/>
              <a:ext cx="2315138" cy="8729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050" b="1" dirty="0">
                  <a:solidFill>
                    <a:schemeClr val="bg1"/>
                  </a:solidFill>
                </a:rPr>
                <a:t>Secrétaire</a:t>
              </a:r>
            </a:p>
            <a:p>
              <a:pPr algn="ctr">
                <a:lnSpc>
                  <a:spcPct val="90000"/>
                </a:lnSpc>
              </a:pPr>
              <a:r>
                <a:rPr lang="fr-FR" sz="1050" dirty="0" err="1">
                  <a:solidFill>
                    <a:schemeClr val="bg1"/>
                  </a:solidFill>
                </a:rPr>
                <a:t>Madalina</a:t>
              </a:r>
              <a:r>
                <a:rPr lang="fr-FR" sz="1050" dirty="0">
                  <a:solidFill>
                    <a:schemeClr val="bg1"/>
                  </a:solidFill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r>
                <a:rPr lang="fr-FR" sz="1050" dirty="0">
                  <a:solidFill>
                    <a:schemeClr val="bg1"/>
                  </a:solidFill>
                </a:rPr>
                <a:t>Nicolae</a:t>
              </a:r>
              <a:endParaRPr lang="en-GB" sz="105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60" name="Picture 12" descr="Lâimage contient peut-ÃªtreÂ : 1 personne, sourit, barbe">
            <a:extLst>
              <a:ext uri="{FF2B5EF4-FFF2-40B4-BE49-F238E27FC236}">
                <a16:creationId xmlns:a16="http://schemas.microsoft.com/office/drawing/2014/main" id="{79B6ADC0-299D-4B1F-97DA-C8CFF0564D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6950" r="24185" b="10101"/>
          <a:stretch/>
        </p:blipFill>
        <p:spPr bwMode="auto">
          <a:xfrm>
            <a:off x="2041613" y="4684989"/>
            <a:ext cx="628352" cy="9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7E5164B2-5E45-4E7E-B6D7-4AF801F2E351}"/>
              </a:ext>
            </a:extLst>
          </p:cNvPr>
          <p:cNvSpPr txBox="1"/>
          <p:nvPr/>
        </p:nvSpPr>
        <p:spPr>
          <a:xfrm>
            <a:off x="300009" y="5639480"/>
            <a:ext cx="866379" cy="3791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Oriane</a:t>
            </a:r>
          </a:p>
          <a:p>
            <a:pPr algn="ctr"/>
            <a:r>
              <a:rPr lang="fr-FR" sz="900" dirty="0" err="1">
                <a:solidFill>
                  <a:schemeClr val="bg1"/>
                </a:solidFill>
              </a:rPr>
              <a:t>Mouttapa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8FC8443-A2BE-4C6F-A791-74039326FCD7}"/>
              </a:ext>
            </a:extLst>
          </p:cNvPr>
          <p:cNvSpPr txBox="1"/>
          <p:nvPr/>
        </p:nvSpPr>
        <p:spPr>
          <a:xfrm>
            <a:off x="1225908" y="5628604"/>
            <a:ext cx="678629" cy="3791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Sandra</a:t>
            </a:r>
          </a:p>
          <a:p>
            <a:pPr algn="ctr"/>
            <a:r>
              <a:rPr lang="fr-FR" sz="900" dirty="0">
                <a:solidFill>
                  <a:schemeClr val="bg1"/>
                </a:solidFill>
              </a:rPr>
              <a:t>Medeiros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1427E03-D5D6-4064-B3D6-A7F750AF92D0}"/>
              </a:ext>
            </a:extLst>
          </p:cNvPr>
          <p:cNvSpPr txBox="1"/>
          <p:nvPr/>
        </p:nvSpPr>
        <p:spPr>
          <a:xfrm>
            <a:off x="1977820" y="5617728"/>
            <a:ext cx="778026" cy="3791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r-FR" sz="900" dirty="0" err="1">
                <a:solidFill>
                  <a:schemeClr val="bg1"/>
                </a:solidFill>
              </a:rPr>
              <a:t>Hany</a:t>
            </a:r>
            <a:endParaRPr lang="fr-FR" sz="900" dirty="0">
              <a:solidFill>
                <a:schemeClr val="bg1"/>
              </a:solidFill>
            </a:endParaRPr>
          </a:p>
          <a:p>
            <a:pPr algn="ctr"/>
            <a:r>
              <a:rPr lang="fr-FR" sz="900" dirty="0" err="1">
                <a:solidFill>
                  <a:schemeClr val="bg1"/>
                </a:solidFill>
              </a:rPr>
              <a:t>Akoury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DF9A23F-AE3B-47E9-A3D1-2BC521A4B410}"/>
              </a:ext>
            </a:extLst>
          </p:cNvPr>
          <p:cNvSpPr txBox="1"/>
          <p:nvPr/>
        </p:nvSpPr>
        <p:spPr>
          <a:xfrm>
            <a:off x="2620072" y="5628381"/>
            <a:ext cx="899512" cy="3791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Arturo</a:t>
            </a:r>
            <a:endParaRPr lang="fr-FR" sz="1350" dirty="0">
              <a:solidFill>
                <a:schemeClr val="bg1"/>
              </a:solidFill>
            </a:endParaRPr>
          </a:p>
          <a:p>
            <a:pPr algn="ctr"/>
            <a:r>
              <a:rPr lang="fr-FR" sz="900" dirty="0" err="1">
                <a:solidFill>
                  <a:schemeClr val="bg1"/>
                </a:solidFill>
              </a:rPr>
              <a:t>Cardova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42B9F31-2108-4E4E-BF98-19219DF2F558}"/>
              </a:ext>
            </a:extLst>
          </p:cNvPr>
          <p:cNvSpPr txBox="1"/>
          <p:nvPr/>
        </p:nvSpPr>
        <p:spPr>
          <a:xfrm>
            <a:off x="3873435" y="5662165"/>
            <a:ext cx="899512" cy="3791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Félix</a:t>
            </a:r>
          </a:p>
          <a:p>
            <a:pPr algn="ctr"/>
            <a:r>
              <a:rPr lang="fr-FR" sz="900" dirty="0">
                <a:solidFill>
                  <a:schemeClr val="bg1"/>
                </a:solidFill>
              </a:rPr>
              <a:t>Arnoult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5A05D62-AAEA-422D-A346-F62625467F25}"/>
              </a:ext>
            </a:extLst>
          </p:cNvPr>
          <p:cNvSpPr txBox="1"/>
          <p:nvPr/>
        </p:nvSpPr>
        <p:spPr>
          <a:xfrm>
            <a:off x="4740107" y="5662165"/>
            <a:ext cx="899512" cy="3791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r-FR" sz="900">
                <a:solidFill>
                  <a:schemeClr val="bg1"/>
                </a:solidFill>
              </a:rPr>
              <a:t>Youssef</a:t>
            </a:r>
          </a:p>
          <a:p>
            <a:pPr algn="ctr"/>
            <a:r>
              <a:rPr lang="fr-FR" sz="900">
                <a:solidFill>
                  <a:schemeClr val="bg1"/>
                </a:solidFill>
              </a:rPr>
              <a:t>Youssef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F990776-B64D-4A2D-8B64-C3387991A60E}"/>
              </a:ext>
            </a:extLst>
          </p:cNvPr>
          <p:cNvSpPr txBox="1"/>
          <p:nvPr/>
        </p:nvSpPr>
        <p:spPr>
          <a:xfrm>
            <a:off x="5540046" y="5653474"/>
            <a:ext cx="899512" cy="3791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Kadi</a:t>
            </a:r>
          </a:p>
          <a:p>
            <a:pPr algn="ctr"/>
            <a:r>
              <a:rPr lang="fr-FR" sz="900" dirty="0">
                <a:solidFill>
                  <a:schemeClr val="bg1"/>
                </a:solidFill>
              </a:rPr>
              <a:t>Sangaré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D5195C8-34B1-4450-9601-95B164AB4708}"/>
              </a:ext>
            </a:extLst>
          </p:cNvPr>
          <p:cNvSpPr txBox="1"/>
          <p:nvPr/>
        </p:nvSpPr>
        <p:spPr>
          <a:xfrm>
            <a:off x="6933020" y="5627819"/>
            <a:ext cx="899512" cy="3791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r-FR" sz="900" err="1">
                <a:solidFill>
                  <a:schemeClr val="bg1"/>
                </a:solidFill>
              </a:rPr>
              <a:t>Khang</a:t>
            </a:r>
            <a:r>
              <a:rPr lang="fr-FR" sz="900">
                <a:solidFill>
                  <a:schemeClr val="bg1"/>
                </a:solidFill>
              </a:rPr>
              <a:t> </a:t>
            </a:r>
            <a:endParaRPr lang="fr-FR" sz="1350">
              <a:solidFill>
                <a:schemeClr val="bg1"/>
              </a:solidFill>
            </a:endParaRPr>
          </a:p>
          <a:p>
            <a:pPr algn="ctr"/>
            <a:r>
              <a:rPr lang="fr-FR" sz="900">
                <a:solidFill>
                  <a:schemeClr val="bg1"/>
                </a:solidFill>
              </a:rPr>
              <a:t>Truong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746B5F2-0F1D-4849-832E-9438DF326B83}"/>
              </a:ext>
            </a:extLst>
          </p:cNvPr>
          <p:cNvSpPr txBox="1"/>
          <p:nvPr/>
        </p:nvSpPr>
        <p:spPr>
          <a:xfrm>
            <a:off x="7916768" y="5627707"/>
            <a:ext cx="899512" cy="37916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fr-FR" sz="900" dirty="0">
                <a:solidFill>
                  <a:schemeClr val="bg1"/>
                </a:solidFill>
              </a:rPr>
              <a:t>Jérémy</a:t>
            </a:r>
          </a:p>
          <a:p>
            <a:pPr algn="ctr"/>
            <a:r>
              <a:rPr lang="fr-FR" sz="900" dirty="0" err="1">
                <a:solidFill>
                  <a:schemeClr val="bg1"/>
                </a:solidFill>
              </a:rPr>
              <a:t>Thomias</a:t>
            </a:r>
            <a:endParaRPr lang="fr-FR" sz="900" dirty="0">
              <a:solidFill>
                <a:schemeClr val="bg1"/>
              </a:solidFill>
            </a:endParaRPr>
          </a:p>
        </p:txBody>
      </p:sp>
      <p:pic>
        <p:nvPicPr>
          <p:cNvPr id="1026" name="Picture 2" descr="Lâimage contient peut-ÃªtreÂ : 1 personne, sourit, barbe et gros plan">
            <a:extLst>
              <a:ext uri="{FF2B5EF4-FFF2-40B4-BE49-F238E27FC236}">
                <a16:creationId xmlns:a16="http://schemas.microsoft.com/office/drawing/2014/main" id="{59404309-D19E-4841-9E25-F8BD0900C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r="18972" b="13968"/>
          <a:stretch/>
        </p:blipFill>
        <p:spPr bwMode="auto">
          <a:xfrm>
            <a:off x="4017992" y="4693119"/>
            <a:ext cx="652746" cy="9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colade ouvrante 4">
            <a:extLst>
              <a:ext uri="{FF2B5EF4-FFF2-40B4-BE49-F238E27FC236}">
                <a16:creationId xmlns:a16="http://schemas.microsoft.com/office/drawing/2014/main" id="{8FDCF015-E836-CF47-A58A-6101945D05E4}"/>
              </a:ext>
            </a:extLst>
          </p:cNvPr>
          <p:cNvSpPr/>
          <p:nvPr/>
        </p:nvSpPr>
        <p:spPr>
          <a:xfrm rot="16200000">
            <a:off x="1698428" y="4631627"/>
            <a:ext cx="223549" cy="305353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Accolade ouvrante 46">
            <a:extLst>
              <a:ext uri="{FF2B5EF4-FFF2-40B4-BE49-F238E27FC236}">
                <a16:creationId xmlns:a16="http://schemas.microsoft.com/office/drawing/2014/main" id="{BC493C2E-295A-5946-949C-A30EC8424826}"/>
              </a:ext>
            </a:extLst>
          </p:cNvPr>
          <p:cNvSpPr/>
          <p:nvPr/>
        </p:nvSpPr>
        <p:spPr>
          <a:xfrm rot="16200000">
            <a:off x="5013900" y="4930959"/>
            <a:ext cx="221572" cy="245289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8" name="Accolade ouvrante 47">
            <a:extLst>
              <a:ext uri="{FF2B5EF4-FFF2-40B4-BE49-F238E27FC236}">
                <a16:creationId xmlns:a16="http://schemas.microsoft.com/office/drawing/2014/main" id="{784B40C1-64C0-D24B-A50C-2941044BB410}"/>
              </a:ext>
            </a:extLst>
          </p:cNvPr>
          <p:cNvSpPr/>
          <p:nvPr/>
        </p:nvSpPr>
        <p:spPr>
          <a:xfrm rot="16200000">
            <a:off x="7700396" y="5342174"/>
            <a:ext cx="219598" cy="162849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60DCE3-EE0B-F042-9472-8B43D36DCE37}"/>
              </a:ext>
            </a:extLst>
          </p:cNvPr>
          <p:cNvSpPr txBox="1"/>
          <p:nvPr/>
        </p:nvSpPr>
        <p:spPr>
          <a:xfrm>
            <a:off x="938145" y="6365174"/>
            <a:ext cx="1898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Chargés de Communication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00EE1D0-6D69-2046-9902-0E88E37AE00F}"/>
              </a:ext>
            </a:extLst>
          </p:cNvPr>
          <p:cNvSpPr txBox="1"/>
          <p:nvPr/>
        </p:nvSpPr>
        <p:spPr>
          <a:xfrm>
            <a:off x="4190002" y="6375072"/>
            <a:ext cx="2170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Chargés de Projet Évènementiel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CB68B28-529F-2E42-83D4-5AC6A2C58CA4}"/>
              </a:ext>
            </a:extLst>
          </p:cNvPr>
          <p:cNvSpPr txBox="1"/>
          <p:nvPr/>
        </p:nvSpPr>
        <p:spPr>
          <a:xfrm>
            <a:off x="7051955" y="6375073"/>
            <a:ext cx="160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Chargés de Partenariat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5163C1-2CBF-BF48-B0B1-60673B597B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713" r="-1690" b="24025"/>
          <a:stretch/>
        </p:blipFill>
        <p:spPr>
          <a:xfrm>
            <a:off x="5964444" y="1640268"/>
            <a:ext cx="848642" cy="9845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2F23E68-CB69-9844-B1B9-131E1A004C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0" t="12359" r="43340" b="38685"/>
          <a:stretch/>
        </p:blipFill>
        <p:spPr>
          <a:xfrm>
            <a:off x="1319166" y="3186107"/>
            <a:ext cx="923692" cy="10398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6E6D34-D51A-A040-A320-C7429E43807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1588" r="8494" b="24526"/>
          <a:stretch/>
        </p:blipFill>
        <p:spPr>
          <a:xfrm>
            <a:off x="4655194" y="3107261"/>
            <a:ext cx="958297" cy="106939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27A38B-3F6D-3545-A7D1-758DBD759E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3542" r="10701"/>
          <a:stretch/>
        </p:blipFill>
        <p:spPr>
          <a:xfrm>
            <a:off x="316615" y="4706649"/>
            <a:ext cx="798950" cy="95611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9876F2D-F811-244E-BE9C-3E02CED606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5625" r="24215" b="5384"/>
          <a:stretch/>
        </p:blipFill>
        <p:spPr>
          <a:xfrm>
            <a:off x="1250851" y="4698931"/>
            <a:ext cx="625207" cy="94306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C2BCC7C-4A6C-2B45-A158-41F035F10C0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9584" r="13014"/>
          <a:stretch/>
        </p:blipFill>
        <p:spPr>
          <a:xfrm>
            <a:off x="2819234" y="4684075"/>
            <a:ext cx="578863" cy="95922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4A5BEDE-9B93-014F-9FF2-4B7F50D6B20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87"/>
          <a:stretch/>
        </p:blipFill>
        <p:spPr>
          <a:xfrm>
            <a:off x="4899664" y="4697368"/>
            <a:ext cx="620835" cy="950439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F6A9B42-8E9A-3B48-BA72-D1CFC25148E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6721" r="32784" b="14805"/>
          <a:stretch/>
        </p:blipFill>
        <p:spPr>
          <a:xfrm>
            <a:off x="5674541" y="4687316"/>
            <a:ext cx="632609" cy="945109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F61C81E1-A9A2-E345-9BA6-070560E5540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t="11278" r="5267" b="22583"/>
          <a:stretch/>
        </p:blipFill>
        <p:spPr>
          <a:xfrm>
            <a:off x="6957230" y="4677153"/>
            <a:ext cx="828680" cy="95043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7D8A4F03-B40D-4847-B02A-41087B24A68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2" t="20650" r="42343" b="32762"/>
          <a:stretch/>
        </p:blipFill>
        <p:spPr>
          <a:xfrm>
            <a:off x="8003986" y="4669865"/>
            <a:ext cx="728288" cy="99289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C22401C1-4B49-4BE4-9E06-110AC6F6B89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4"/>
          <a:stretch/>
        </p:blipFill>
        <p:spPr>
          <a:xfrm>
            <a:off x="3916833" y="1650347"/>
            <a:ext cx="705927" cy="101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965A-FA6A-4571-B72A-E91F3C5E2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75FED2-684C-4A01-82CA-B2995D3F0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4FAEC7-CD0B-4913-B87D-F499F0C6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pic>
        <p:nvPicPr>
          <p:cNvPr id="5" name="Picture 2" descr="Lâimage contient peut-ÃªtreÂ : 3 personnes, personnes souriantes">
            <a:extLst>
              <a:ext uri="{FF2B5EF4-FFF2-40B4-BE49-F238E27FC236}">
                <a16:creationId xmlns:a16="http://schemas.microsoft.com/office/drawing/2014/main" id="{F1FE055E-5DF5-407E-8297-E6F8120C7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2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404E9-EE82-415B-99C3-FA5EFA7A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62564"/>
            <a:ext cx="7886700" cy="721123"/>
          </a:xfrm>
        </p:spPr>
        <p:txBody>
          <a:bodyPr/>
          <a:lstStyle/>
          <a:p>
            <a:r>
              <a:rPr lang="fr-FR" dirty="0"/>
              <a:t>Notre nouvelle approche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91875CCF-0DBE-4202-A230-FA893B96B2DC}"/>
              </a:ext>
            </a:extLst>
          </p:cNvPr>
          <p:cNvSpPr txBox="1">
            <a:spLocks/>
          </p:cNvSpPr>
          <p:nvPr/>
        </p:nvSpPr>
        <p:spPr>
          <a:xfrm>
            <a:off x="481326" y="1983686"/>
            <a:ext cx="8034024" cy="463257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71500" indent="-57150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2"/>
              </a:buBlip>
              <a:defRPr sz="32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1pPr>
            <a:lvl2pPr marL="1028689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24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2pPr>
            <a:lvl3pPr marL="1485877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800" b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3pPr>
            <a:lvl4pPr marL="1943066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400" b="0" kern="1200" cap="none" spc="-1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4pPr>
            <a:lvl5pPr marL="2400254" indent="-5715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100" b="0" kern="1200" cap="none" spc="-100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i="1" dirty="0"/>
              <a:t>Events organisés jusqu’à présent : </a:t>
            </a:r>
            <a:r>
              <a:rPr lang="fr-FR" i="1" dirty="0" err="1"/>
              <a:t>Welcome</a:t>
            </a:r>
            <a:r>
              <a:rPr lang="fr-FR" i="1" dirty="0"/>
              <a:t> </a:t>
            </a:r>
            <a:r>
              <a:rPr lang="fr-FR" i="1" dirty="0" err="1"/>
              <a:t>week</a:t>
            </a:r>
            <a:r>
              <a:rPr lang="fr-FR" i="1" dirty="0"/>
              <a:t>, AW, Guiding Tours, Croisière, Coffee Breaks, Weekend de Cohésion, Soirée ouvert à tous</a:t>
            </a:r>
          </a:p>
          <a:p>
            <a:r>
              <a:rPr lang="fr-FR" i="1" dirty="0"/>
              <a:t>Notre façon de fonctionner : planification, répartition, organisation, Team Work ! </a:t>
            </a:r>
          </a:p>
          <a:p>
            <a:r>
              <a:rPr lang="fr-FR" i="1" dirty="0"/>
              <a:t>Nos valeurs et actions: Partage, Découverte, Emerveillement,Echange,PMI,Famille,Challenge,DD</a:t>
            </a:r>
          </a:p>
          <a:p>
            <a:r>
              <a:rPr lang="fr-FR" i="1" dirty="0"/>
              <a:t>Le futur potentiel de l’association</a:t>
            </a:r>
          </a:p>
          <a:p>
            <a:pPr marL="0" indent="0">
              <a:buNone/>
            </a:pPr>
            <a:endParaRPr lang="fr-FR" i="1" dirty="0"/>
          </a:p>
          <a:p>
            <a:endParaRPr lang="fr-FR" i="1" dirty="0"/>
          </a:p>
          <a:p>
            <a:pPr marL="0" indent="0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4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79E6A2CF-F3C2-4F1A-8F67-DA4C4EC7FEDA}"/>
              </a:ext>
            </a:extLst>
          </p:cNvPr>
          <p:cNvSpPr txBox="1">
            <a:spLocks/>
          </p:cNvSpPr>
          <p:nvPr/>
        </p:nvSpPr>
        <p:spPr>
          <a:xfrm>
            <a:off x="376980" y="1238554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/>
              <a:t>Depuis Avril dernier …</a:t>
            </a:r>
          </a:p>
        </p:txBody>
      </p:sp>
      <p:pic>
        <p:nvPicPr>
          <p:cNvPr id="2052" name="Picture 4" descr="international student welcome week paris">
            <a:extLst>
              <a:ext uri="{FF2B5EF4-FFF2-40B4-BE49-F238E27FC236}">
                <a16:creationId xmlns:a16="http://schemas.microsoft.com/office/drawing/2014/main" id="{9B8E603C-C081-4247-8D6A-D9107236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617" y="1855404"/>
            <a:ext cx="5599093" cy="327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-1535730997">
            <a:hlinkClick r:id="" action="ppaction://media"/>
            <a:extLst>
              <a:ext uri="{FF2B5EF4-FFF2-40B4-BE49-F238E27FC236}">
                <a16:creationId xmlns:a16="http://schemas.microsoft.com/office/drawing/2014/main" id="{E83831FB-5CE5-447B-B71C-623B82516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90" y="4422228"/>
            <a:ext cx="4384390" cy="2435772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1A27D109-325B-4BF6-83BD-E25C30207074}"/>
              </a:ext>
            </a:extLst>
          </p:cNvPr>
          <p:cNvSpPr txBox="1">
            <a:spLocks/>
          </p:cNvSpPr>
          <p:nvPr/>
        </p:nvSpPr>
        <p:spPr>
          <a:xfrm>
            <a:off x="4752875" y="6028997"/>
            <a:ext cx="4138876" cy="1206189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 typeface="Arial" panose="020B0604020202020204" pitchFamily="34" charset="0"/>
              <a:buNone/>
              <a:defRPr sz="4400" b="0" kern="1200" cap="none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i="1" dirty="0"/>
          </a:p>
        </p:txBody>
      </p:sp>
      <p:pic>
        <p:nvPicPr>
          <p:cNvPr id="2054" name="Picture 6" descr="https://scontent-cdg2-1.xx.fbcdn.net/v/t1.15752-9/42962317_321101645342443_2444362473378152448_n.jpg?_nc_cat=105&amp;_nc_ht=scontent-cdg2-1.xx&amp;oh=f4d1c4d8e834409e4f06c85124ba4acb&amp;oe=5C8326A4">
            <a:extLst>
              <a:ext uri="{FF2B5EF4-FFF2-40B4-BE49-F238E27FC236}">
                <a16:creationId xmlns:a16="http://schemas.microsoft.com/office/drawing/2014/main" id="{3C37C466-30CC-4CA3-B769-01099766D6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18411" r="2825" b="15325"/>
          <a:stretch/>
        </p:blipFill>
        <p:spPr bwMode="auto">
          <a:xfrm>
            <a:off x="1224455" y="1964905"/>
            <a:ext cx="1755227" cy="230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F9D1D679-63E0-4541-BBB4-04375867BD3B}"/>
              </a:ext>
            </a:extLst>
          </p:cNvPr>
          <p:cNvSpPr txBox="1">
            <a:spLocks/>
          </p:cNvSpPr>
          <p:nvPr/>
        </p:nvSpPr>
        <p:spPr>
          <a:xfrm>
            <a:off x="4752875" y="5177659"/>
            <a:ext cx="4138876" cy="533391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 typeface="Arial" panose="020B0604020202020204" pitchFamily="34" charset="0"/>
              <a:buNone/>
              <a:defRPr sz="4400" b="0" kern="1200" cap="none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i="1" dirty="0" err="1"/>
              <a:t>Welcome</a:t>
            </a:r>
            <a:r>
              <a:rPr lang="fr-FR" sz="3200" i="1" dirty="0"/>
              <a:t> Week </a:t>
            </a:r>
            <a:r>
              <a:rPr lang="fr-FR" sz="3200" i="1" dirty="0" err="1"/>
              <a:t>Prep</a:t>
            </a:r>
            <a:endParaRPr lang="fr-FR" sz="3200" i="1" dirty="0"/>
          </a:p>
          <a:p>
            <a:endParaRPr lang="fr-FR" sz="3200" i="1" dirty="0"/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7D0D3D05-780D-4752-90EC-A03B43581AE0}"/>
              </a:ext>
            </a:extLst>
          </p:cNvPr>
          <p:cNvSpPr txBox="1">
            <a:spLocks/>
          </p:cNvSpPr>
          <p:nvPr/>
        </p:nvSpPr>
        <p:spPr>
          <a:xfrm>
            <a:off x="4626750" y="5645361"/>
            <a:ext cx="4391125" cy="533391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SzPct val="150000"/>
              <a:buFont typeface="Arial" panose="020B0604020202020204" pitchFamily="34" charset="0"/>
              <a:buNone/>
              <a:defRPr sz="4400" b="0" kern="1200" cap="none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SzPct val="150000"/>
              <a:buFont typeface="Arial" panose="020B0604020202020204" pitchFamily="34" charset="0"/>
              <a:buNone/>
              <a:defRPr sz="4400" b="0" kern="1200" cap="all" baseline="0">
                <a:solidFill>
                  <a:schemeClr val="bg1"/>
                </a:solidFill>
                <a:latin typeface="Kelson Sans" panose="02000500000000000000" pitchFamily="50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i="1" dirty="0"/>
              <a:t>Budget de 3000 € à gérer</a:t>
            </a:r>
          </a:p>
          <a:p>
            <a:endParaRPr lang="fr-FR" sz="3200" i="1" dirty="0"/>
          </a:p>
        </p:txBody>
      </p:sp>
      <p:pic>
        <p:nvPicPr>
          <p:cNvPr id="2058" name="Picture 10" descr="RÃ©sultat de recherche d'images pour &quot;sociÃ©tÃ© gÃ©nÃ©rale&quot;">
            <a:extLst>
              <a:ext uri="{FF2B5EF4-FFF2-40B4-BE49-F238E27FC236}">
                <a16:creationId xmlns:a16="http://schemas.microsoft.com/office/drawing/2014/main" id="{EEB6760F-5BD3-48D7-8EE1-A54C4AE3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44" y="6144338"/>
            <a:ext cx="627336" cy="61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content-cdg2-1.xx.fbcdn.net/v/t1.15752-9/45105794_181798209418852_1994095397898813440_n.jpg?_nc_cat=106&amp;_nc_ht=scontent-cdg2-1.xx&amp;oh=c0c392c6740daf4c4d9a3a43f10f6421&amp;oe=5C8669BC">
            <a:extLst>
              <a:ext uri="{FF2B5EF4-FFF2-40B4-BE49-F238E27FC236}">
                <a16:creationId xmlns:a16="http://schemas.microsoft.com/office/drawing/2014/main" id="{10F0D0C4-1610-42EA-870D-DEA6F0CA5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28123"/>
          <a:stretch/>
        </p:blipFill>
        <p:spPr bwMode="auto">
          <a:xfrm>
            <a:off x="5601745" y="85654"/>
            <a:ext cx="2136857" cy="170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5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4D651-63C1-448F-8BCD-2F95F269F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84" y="1641518"/>
            <a:ext cx="3732143" cy="2462896"/>
          </a:xfrm>
        </p:spPr>
        <p:txBody>
          <a:bodyPr>
            <a:normAutofit/>
          </a:bodyPr>
          <a:lstStyle/>
          <a:p>
            <a:r>
              <a:rPr lang="fr-FR" sz="3200" b="0" i="1" dirty="0"/>
              <a:t>Avec nos amis ESN Paris !</a:t>
            </a:r>
            <a:endParaRPr lang="en-US" sz="3200" b="0" i="1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FF264C8-4636-490F-B709-C2EF7FC1321E}"/>
              </a:ext>
            </a:extLst>
          </p:cNvPr>
          <p:cNvSpPr txBox="1">
            <a:spLocks/>
          </p:cNvSpPr>
          <p:nvPr/>
        </p:nvSpPr>
        <p:spPr>
          <a:xfrm>
            <a:off x="297576" y="1280956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/>
              <a:t>Visites de Paris</a:t>
            </a:r>
          </a:p>
        </p:txBody>
      </p:sp>
      <p:pic>
        <p:nvPicPr>
          <p:cNvPr id="4102" name="Picture 6" descr="https://scontent-cdg2-1.xx.fbcdn.net/v/t1.15752-9/44757112_694026097635714_3082569814422585344_n.jpg?_nc_cat=103&amp;_nc_ht=scontent-cdg2-1.xx&amp;oh=6661547a886e01f424131efcac62e72c&amp;oe=5C4D3361">
            <a:extLst>
              <a:ext uri="{FF2B5EF4-FFF2-40B4-BE49-F238E27FC236}">
                <a16:creationId xmlns:a16="http://schemas.microsoft.com/office/drawing/2014/main" id="{7FBD2D23-1054-483D-8387-160390933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14"/>
          <a:stretch/>
        </p:blipFill>
        <p:spPr bwMode="auto">
          <a:xfrm>
            <a:off x="210205" y="3820510"/>
            <a:ext cx="5632263" cy="285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-cdg2-1.xx.fbcdn.net/v/t1.15752-9/s2048x2048/41409091_710831132606740_907080699025031168_n.jpg?_nc_cat=110&amp;_nc_ht=scontent-cdg2-1.xx&amp;oh=905e33200bffd879a8ac70d7706ae6ff&amp;oe=5C4849AC">
            <a:extLst>
              <a:ext uri="{FF2B5EF4-FFF2-40B4-BE49-F238E27FC236}">
                <a16:creationId xmlns:a16="http://schemas.microsoft.com/office/drawing/2014/main" id="{9E16087D-F076-4DDC-9F13-29F8B0813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59"/>
          <a:stretch/>
        </p:blipFill>
        <p:spPr bwMode="auto">
          <a:xfrm>
            <a:off x="4240926" y="1174575"/>
            <a:ext cx="4692869" cy="35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C39EC7DB-F324-43A3-86D7-EF51DBC78D25}"/>
              </a:ext>
            </a:extLst>
          </p:cNvPr>
          <p:cNvSpPr txBox="1">
            <a:spLocks/>
          </p:cNvSpPr>
          <p:nvPr/>
        </p:nvSpPr>
        <p:spPr>
          <a:xfrm>
            <a:off x="6080234" y="4451977"/>
            <a:ext cx="2771462" cy="24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fr-FR" sz="3200" b="0" i="1" dirty="0"/>
              <a:t>Partage</a:t>
            </a:r>
          </a:p>
          <a:p>
            <a:r>
              <a:rPr lang="fr-FR" sz="3200" b="0" i="1" dirty="0"/>
              <a:t>&amp;</a:t>
            </a:r>
          </a:p>
          <a:p>
            <a:r>
              <a:rPr lang="fr-FR" sz="3200" b="0" i="1" dirty="0"/>
              <a:t>Découverte</a:t>
            </a:r>
            <a:endParaRPr lang="en-US" sz="3200" b="0" dirty="0"/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DDEC289A-6C95-4A6C-9B5C-BE4A6A2415B1}"/>
              </a:ext>
            </a:extLst>
          </p:cNvPr>
          <p:cNvSpPr/>
          <p:nvPr/>
        </p:nvSpPr>
        <p:spPr>
          <a:xfrm>
            <a:off x="2232962" y="3298518"/>
            <a:ext cx="189186" cy="391510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7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28C079E2-92EB-4332-8B25-085EBEF89763}"/>
              </a:ext>
            </a:extLst>
          </p:cNvPr>
          <p:cNvSpPr txBox="1">
            <a:spLocks/>
          </p:cNvSpPr>
          <p:nvPr/>
        </p:nvSpPr>
        <p:spPr>
          <a:xfrm>
            <a:off x="266044" y="1262564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/>
              <a:t>Bateau Mouche </a:t>
            </a:r>
          </a:p>
        </p:txBody>
      </p:sp>
      <p:pic>
        <p:nvPicPr>
          <p:cNvPr id="5122" name="Picture 2" descr="https://scontent-cdg2-1.xx.fbcdn.net/v/t1.15752-9/s2048x2048/42761242_1794925790625902_1404471180718505984_n.jpg?_nc_cat=110&amp;_nc_ht=scontent-cdg2-1.xx&amp;oh=c30639bc4ac6be82f3a144fbabadd68b&amp;oe=5C7AF7B0">
            <a:extLst>
              <a:ext uri="{FF2B5EF4-FFF2-40B4-BE49-F238E27FC236}">
                <a16:creationId xmlns:a16="http://schemas.microsoft.com/office/drawing/2014/main" id="{3FA744F9-928D-45F3-AE3F-B3824DD12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0466"/>
            <a:ext cx="4703379" cy="352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âimage contient peut-ÃªtreÂ : ciel et plein air">
            <a:extLst>
              <a:ext uri="{FF2B5EF4-FFF2-40B4-BE49-F238E27FC236}">
                <a16:creationId xmlns:a16="http://schemas.microsoft.com/office/drawing/2014/main" id="{471DBD9A-7A96-4B78-B2E9-761DA969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29" y="341586"/>
            <a:ext cx="3837174" cy="51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D51CD83-D074-41FE-ACD1-397D9924C6E7}"/>
              </a:ext>
            </a:extLst>
          </p:cNvPr>
          <p:cNvSpPr txBox="1">
            <a:spLocks/>
          </p:cNvSpPr>
          <p:nvPr/>
        </p:nvSpPr>
        <p:spPr>
          <a:xfrm>
            <a:off x="4209394" y="4928342"/>
            <a:ext cx="4379544" cy="24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fr-FR" sz="3200" b="0" i="1" dirty="0"/>
              <a:t>émerveiller !</a:t>
            </a:r>
            <a:endParaRPr lang="en-US" sz="3200" b="0" i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145F9FBB-C233-4C18-A363-46929546CC8C}"/>
              </a:ext>
            </a:extLst>
          </p:cNvPr>
          <p:cNvSpPr txBox="1">
            <a:spLocks/>
          </p:cNvSpPr>
          <p:nvPr/>
        </p:nvSpPr>
        <p:spPr>
          <a:xfrm>
            <a:off x="0" y="1413066"/>
            <a:ext cx="4379544" cy="24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r>
              <a:rPr lang="fr-FR" sz="3200" b="0" i="1" dirty="0"/>
              <a:t>On aime…</a:t>
            </a:r>
            <a:endParaRPr lang="en-US" sz="3200" b="0" i="1" dirty="0"/>
          </a:p>
        </p:txBody>
      </p:sp>
    </p:spTree>
    <p:extLst>
      <p:ext uri="{BB962C8B-B14F-4D97-AF65-F5344CB8AC3E}">
        <p14:creationId xmlns:p14="http://schemas.microsoft.com/office/powerpoint/2010/main" val="7645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5AD61-F4D6-4665-B53F-15970C76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66" y="5898285"/>
            <a:ext cx="5149573" cy="770530"/>
          </a:xfrm>
        </p:spPr>
        <p:txBody>
          <a:bodyPr>
            <a:normAutofit fontScale="90000"/>
          </a:bodyPr>
          <a:lstStyle/>
          <a:p>
            <a:r>
              <a:rPr lang="fr-FR" sz="3200" b="0" i="1" dirty="0"/>
              <a:t>Tous les 1ers Jeudis du mois nous</a:t>
            </a:r>
            <a:r>
              <a:rPr lang="en-US" sz="3200" b="0" i="1" dirty="0"/>
              <a:t> </a:t>
            </a:r>
            <a:r>
              <a:rPr lang="fr-FR" sz="3200" b="0" i="1" dirty="0"/>
              <a:t>promouvons</a:t>
            </a:r>
            <a:r>
              <a:rPr lang="fr-FR" sz="4000" i="1" dirty="0"/>
              <a:t> </a:t>
            </a:r>
            <a:r>
              <a:rPr lang="fr-FR" sz="3200" b="0" i="1" dirty="0"/>
              <a:t>la mobilité !</a:t>
            </a:r>
            <a:endParaRPr lang="en-US" sz="4000" b="0" i="1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53E868E-D46A-42BF-A17E-62EC78E3A21C}"/>
              </a:ext>
            </a:extLst>
          </p:cNvPr>
          <p:cNvSpPr txBox="1">
            <a:spLocks/>
          </p:cNvSpPr>
          <p:nvPr/>
        </p:nvSpPr>
        <p:spPr>
          <a:xfrm>
            <a:off x="628650" y="1262564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fr-FR" dirty="0"/>
              <a:t>International Coffee Break</a:t>
            </a:r>
          </a:p>
        </p:txBody>
      </p:sp>
      <p:pic>
        <p:nvPicPr>
          <p:cNvPr id="6146" name="Picture 2" descr="https://scontent-cdg2-1.xx.fbcdn.net/v/t1.15752-9/s2048x2048/43069858_1915055965255888_5476654919597424640_n.jpg?_nc_cat=106&amp;_nc_ht=scontent-cdg2-1.xx&amp;oh=991350809413203740f727cc38c5193f&amp;oe=5C4ED3FC">
            <a:extLst>
              <a:ext uri="{FF2B5EF4-FFF2-40B4-BE49-F238E27FC236}">
                <a16:creationId xmlns:a16="http://schemas.microsoft.com/office/drawing/2014/main" id="{0BDCF83E-011A-4720-80D5-C24D21CE7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0360"/>
            <a:ext cx="3650186" cy="27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content-cdg2-1.xx.fbcdn.net/v/t1.15752-9/s2048x2048/43088528_303323283812717_3009684953848872960_n.jpg?_nc_cat=100&amp;_nc_ht=scontent-cdg2-1.xx&amp;oh=d3ac78564a7da1d67b6b661820fa803d&amp;oe=5C3BD5F3">
            <a:extLst>
              <a:ext uri="{FF2B5EF4-FFF2-40B4-BE49-F238E27FC236}">
                <a16:creationId xmlns:a16="http://schemas.microsoft.com/office/drawing/2014/main" id="{E861BFE5-587A-4550-A129-41C67C711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3"/>
          <a:stretch/>
        </p:blipFill>
        <p:spPr bwMode="auto">
          <a:xfrm>
            <a:off x="5118859" y="1806140"/>
            <a:ext cx="3778280" cy="39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Why they choose EMLV Paris   international students">
            <a:hlinkClick r:id="" action="ppaction://media"/>
            <a:extLst>
              <a:ext uri="{FF2B5EF4-FFF2-40B4-BE49-F238E27FC236}">
                <a16:creationId xmlns:a16="http://schemas.microsoft.com/office/drawing/2014/main" id="{6C1C27DF-5B95-4EE1-BF4D-53DA70BB360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93" end="66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834" y="1888153"/>
            <a:ext cx="4389235" cy="2468945"/>
          </a:xfrm>
          <a:prstGeom prst="rect">
            <a:avLst/>
          </a:prstGeom>
        </p:spPr>
      </p:pic>
      <p:pic>
        <p:nvPicPr>
          <p:cNvPr id="12" name="Graphique 11" descr="Café">
            <a:extLst>
              <a:ext uri="{FF2B5EF4-FFF2-40B4-BE49-F238E27FC236}">
                <a16:creationId xmlns:a16="http://schemas.microsoft.com/office/drawing/2014/main" id="{1B48A341-EB58-4979-89A0-68D1C6AE2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13564" y="4670491"/>
            <a:ext cx="914400" cy="914400"/>
          </a:xfrm>
          <a:prstGeom prst="rect">
            <a:avLst/>
          </a:prstGeom>
        </p:spPr>
      </p:pic>
      <p:sp>
        <p:nvSpPr>
          <p:cNvPr id="13" name="Cœur 12">
            <a:extLst>
              <a:ext uri="{FF2B5EF4-FFF2-40B4-BE49-F238E27FC236}">
                <a16:creationId xmlns:a16="http://schemas.microsoft.com/office/drawing/2014/main" id="{B19D8D81-9C23-44F3-B246-0DAD9E3707E0}"/>
              </a:ext>
            </a:extLst>
          </p:cNvPr>
          <p:cNvSpPr/>
          <p:nvPr/>
        </p:nvSpPr>
        <p:spPr>
          <a:xfrm>
            <a:off x="3747566" y="4422451"/>
            <a:ext cx="1326462" cy="1303371"/>
          </a:xfrm>
          <a:prstGeom prst="hear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3AB32AF8-DD7C-49C2-B583-8541CDFA45FE}"/>
              </a:ext>
            </a:extLst>
          </p:cNvPr>
          <p:cNvSpPr txBox="1">
            <a:spLocks/>
          </p:cNvSpPr>
          <p:nvPr/>
        </p:nvSpPr>
        <p:spPr>
          <a:xfrm>
            <a:off x="1448589" y="390714"/>
            <a:ext cx="7448550" cy="7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cap="none" spc="-200" baseline="0">
                <a:solidFill>
                  <a:schemeClr val="bg1"/>
                </a:solidFill>
                <a:latin typeface="Kelson Sans" panose="02000500000000000000" pitchFamily="50" charset="0"/>
                <a:ea typeface="+mj-ea"/>
                <a:cs typeface="+mj-cs"/>
              </a:defRPr>
            </a:lvl1pPr>
          </a:lstStyle>
          <a:p>
            <a:endParaRPr lang="en-US" sz="3200" b="0" i="1" dirty="0"/>
          </a:p>
        </p:txBody>
      </p:sp>
    </p:spTree>
    <p:extLst>
      <p:ext uri="{BB962C8B-B14F-4D97-AF65-F5344CB8AC3E}">
        <p14:creationId xmlns:p14="http://schemas.microsoft.com/office/powerpoint/2010/main" val="36226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N_Presentation_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B23C0CB7-ACA3-2242-BF67-4B5822C1CBAC}"/>
    </a:ext>
  </a:extLst>
</a:theme>
</file>

<file path=ppt/theme/theme2.xml><?xml version="1.0" encoding="utf-8"?>
<a:theme xmlns:a="http://schemas.openxmlformats.org/drawingml/2006/main" name="Cy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58F95ED1-D381-E848-A43D-BA26F689261E}"/>
    </a:ext>
  </a:extLst>
</a:theme>
</file>

<file path=ppt/theme/theme3.xml><?xml version="1.0" encoding="utf-8"?>
<a:theme xmlns:a="http://schemas.openxmlformats.org/drawingml/2006/main" name="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FB38C7B7-4A96-CB48-A8A7-E4907D62DBEB}"/>
    </a:ext>
  </a:extLst>
</a:theme>
</file>

<file path=ppt/theme/theme4.xml><?xml version="1.0" encoding="utf-8"?>
<a:theme xmlns:a="http://schemas.openxmlformats.org/drawingml/2006/main" name="Magent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9543D352-9046-C340-82A0-24CCC21CD76B}"/>
    </a:ext>
  </a:extLst>
</a:theme>
</file>

<file path=ppt/theme/theme5.xml><?xml version="1.0" encoding="utf-8"?>
<a:theme xmlns:a="http://schemas.openxmlformats.org/drawingml/2006/main" name="Dark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058F1B41-6DD0-9E44-94A6-D0439E9A16B5}"/>
    </a:ext>
  </a:extLst>
</a:theme>
</file>

<file path=ppt/theme/theme6.xml><?xml version="1.0" encoding="utf-8"?>
<a:theme xmlns:a="http://schemas.openxmlformats.org/drawingml/2006/main" name="Oran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N_Presentation_Template" id="{8C2D9F8E-EEC1-C949-8216-691BB7C20A96}" vid="{655B86D7-9111-B54D-A816-8C0BA8D67E14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4C9B3E91592847BB32F240656A22B7" ma:contentTypeVersion="6" ma:contentTypeDescription="Crée un document." ma:contentTypeScope="" ma:versionID="220dd971ed38b47067a90b9ece8cc971">
  <xsd:schema xmlns:xsd="http://www.w3.org/2001/XMLSchema" xmlns:xs="http://www.w3.org/2001/XMLSchema" xmlns:p="http://schemas.microsoft.com/office/2006/metadata/properties" xmlns:ns2="ed759332-b065-490c-9923-0986c1a0722c" targetNamespace="http://schemas.microsoft.com/office/2006/metadata/properties" ma:root="true" ma:fieldsID="36557f80bc9d340357d44a7e63bcee0e" ns2:_="">
    <xsd:import namespace="ed759332-b065-490c-9923-0986c1a072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59332-b065-490c-9923-0986c1a072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E960D9-F4AF-4C20-B0E5-9DFC29024F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1B9F4F-3671-4A41-8263-D525622E71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d759332-b065-490c-9923-0986c1a072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CBF2C32-36D3-4BF3-A513-1B0CD89B5EC7}">
  <ds:schemaRefs>
    <ds:schemaRef ds:uri="http://schemas.microsoft.com/office/infopath/2007/PartnerControls"/>
    <ds:schemaRef ds:uri="http://purl.org/dc/terms/"/>
    <ds:schemaRef ds:uri="ed759332-b065-490c-9923-0986c1a0722c"/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ESN_Presentation_Template</Template>
  <TotalTime>12</TotalTime>
  <Words>362</Words>
  <Application>Microsoft Office PowerPoint</Application>
  <PresentationFormat>Affichage à l'écran (4:3)</PresentationFormat>
  <Paragraphs>94</Paragraphs>
  <Slides>13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Arial</vt:lpstr>
      <vt:lpstr>Calibri</vt:lpstr>
      <vt:lpstr>Kelson Sans</vt:lpstr>
      <vt:lpstr>Wingdings</vt:lpstr>
      <vt:lpstr>ESN_Presentation_Template</vt:lpstr>
      <vt:lpstr>Cyan</vt:lpstr>
      <vt:lpstr>Green</vt:lpstr>
      <vt:lpstr>Magenta</vt:lpstr>
      <vt:lpstr>Dark Blue</vt:lpstr>
      <vt:lpstr>Orange</vt:lpstr>
      <vt:lpstr>VIT (Vinci International Student Team)   ESN DeVinci National Platform ESN France à Nancy – Novembre 2018</vt:lpstr>
      <vt:lpstr>Historique de l’association</vt:lpstr>
      <vt:lpstr>Organigramme de notre équipe</vt:lpstr>
      <vt:lpstr>Présentation PowerPoint</vt:lpstr>
      <vt:lpstr>Notre nouvelle approche</vt:lpstr>
      <vt:lpstr>Présentation PowerPoint</vt:lpstr>
      <vt:lpstr>Avec nos amis ESN Paris !</vt:lpstr>
      <vt:lpstr>Présentation PowerPoint</vt:lpstr>
      <vt:lpstr>Tous les 1ers Jeudis du mois nous promouvons la mobilité !</vt:lpstr>
      <vt:lpstr>Présentation PowerPoint</vt:lpstr>
      <vt:lpstr>Présentation PowerPoint</vt:lpstr>
      <vt:lpstr>Perspective d’évolution</vt:lpstr>
      <vt:lpstr>MERCI POUR VOTRE ATTENTION  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State of Communication Gaffar Rampage for CNR Novi Sad 2015</dc:title>
  <dc:creator>Gaffar Rampage</dc:creator>
  <cp:lastModifiedBy>Rémy RAES</cp:lastModifiedBy>
  <cp:revision>154</cp:revision>
  <dcterms:created xsi:type="dcterms:W3CDTF">2015-09-15T17:48:37Z</dcterms:created>
  <dcterms:modified xsi:type="dcterms:W3CDTF">2018-10-31T16:59:42Z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0x0101002F4C9B3E91592847BB32F240656A22B7</vt:lpwstr>
  </property>
</Properties>
</file>