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4" r:id="rId8"/>
    <p:sldId id="263" r:id="rId9"/>
    <p:sldId id="265" r:id="rId10"/>
  </p:sldIdLst>
  <p:sldSz cx="9144000" cy="6858000" type="screen4x3"/>
  <p:notesSz cx="6858000" cy="9144000"/>
  <p:embeddedFontLst>
    <p:embeddedFont>
      <p:font typeface="Lato" pitchFamily="34" charset="0"/>
      <p:regular r:id="rId12"/>
      <p:bold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5QycDC8puwW13YIrgeLThGy+X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34305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smtClean="0"/>
              <a:t>Explication rapide</a:t>
            </a:r>
            <a:r>
              <a:rPr lang="fr-FR" baseline="0" dirty="0" smtClean="0"/>
              <a:t> de ce qu’on appelle « stratégie »</a:t>
            </a:r>
            <a:endParaRPr dirty="0"/>
          </a:p>
        </p:txBody>
      </p:sp>
      <p:sp>
        <p:nvSpPr>
          <p:cNvPr id="276" name="Google Shape;27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smtClean="0"/>
              <a:t>Nous avons aujourd’hui deux</a:t>
            </a:r>
            <a:r>
              <a:rPr lang="fr-FR" baseline="0" dirty="0" smtClean="0"/>
              <a:t> documents stratégiques au sein d’ESN France. Le premier est le projet associatif, un document regroupant des informations sur ESN, sur nos missions. Mais également un certain nombre de grandes orientations censées nous guider dans nos actions.</a:t>
            </a:r>
            <a:endParaRPr dirty="0"/>
          </a:p>
        </p:txBody>
      </p:sp>
      <p:sp>
        <p:nvSpPr>
          <p:cNvPr id="283" name="Google Shape;28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smtClean="0"/>
              <a:t>Le</a:t>
            </a:r>
            <a:r>
              <a:rPr lang="fr-FR" baseline="0" dirty="0" smtClean="0"/>
              <a:t> second est la stratégie annuelle, ou plan d’action, qui vise à définir les actions et priorités sur une année civile. Ces deux documents sont disponibles sur le </a:t>
            </a:r>
            <a:r>
              <a:rPr lang="fr-FR" baseline="0" dirty="0" err="1" smtClean="0"/>
              <a:t>pallospace</a:t>
            </a:r>
            <a:r>
              <a:rPr lang="fr-FR" baseline="0" dirty="0" smtClean="0"/>
              <a:t>, mais nous les avons également amenés ici afin que vous puissiez les voir.</a:t>
            </a:r>
            <a:endParaRPr dirty="0"/>
          </a:p>
        </p:txBody>
      </p:sp>
      <p:sp>
        <p:nvSpPr>
          <p:cNvPr id="283" name="Google Shape;28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Qu’est-ce qu’il manque alors ? 1)On a globalement</a:t>
            </a:r>
            <a:r>
              <a:rPr lang="fr-FR" baseline="0" dirty="0" smtClean="0"/>
              <a:t> le projet </a:t>
            </a:r>
            <a:r>
              <a:rPr lang="fr-FR" baseline="0" dirty="0" err="1" smtClean="0"/>
              <a:t>asso</a:t>
            </a:r>
            <a:r>
              <a:rPr lang="fr-FR" baseline="0" dirty="0" smtClean="0"/>
              <a:t> qui est de la stratégie très long terme, 2)les plans d’actions qui sont des documents stratégiques court terme. 3)Si on prend un schéma tel que celui qui est là, et qui définit un schéma idéal de construction stratégique d’une organisation, on se rend compte qu’il nous manque quelque chose entre les deux, permettant de guider plus concrètement les actions menées et la construction des plans d’action annuelles.</a:t>
            </a:r>
            <a:endParaRPr lang="fr-FR"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smtClean="0">
                <a:solidFill>
                  <a:schemeClr val="dk1"/>
                </a:solidFill>
                <a:latin typeface="Calibri"/>
                <a:ea typeface="Calibri"/>
                <a:cs typeface="Calibri"/>
                <a:sym typeface="Calibri"/>
              </a:rPr>
              <a:t>4</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392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L’idée est donc d’arriver à établir une stratégie</a:t>
            </a:r>
            <a:r>
              <a:rPr lang="fr-FR" baseline="0" dirty="0" smtClean="0"/>
              <a:t> sur 3 ans, avec des objectifs concrets et mesurables pour 2023, qui aideront faire le bilan des avancées chaque année et ainsi à établir plus facilement les priorités de l’année suivante. En clair, un outil qui rendra plus fluide l’orientation donnée pour l’amélioration de nos actions, et ce pour tous les acteurs, </a:t>
            </a:r>
            <a:r>
              <a:rPr lang="fr-FR" baseline="0" dirty="0" err="1" smtClean="0"/>
              <a:t>assos</a:t>
            </a:r>
            <a:r>
              <a:rPr lang="fr-FR" baseline="0" dirty="0" smtClean="0"/>
              <a:t> locales et CA. L’idée est que ce doc soit présenté à la prochaine AG après un travail par le CA cette année. Un GT a donc été créé dès la fin de l’été, GT qui a commencé à travailler pour cadrer ce nouveau document stratégique.</a:t>
            </a:r>
            <a:endParaRPr lang="fr-FR"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smtClean="0">
                <a:solidFill>
                  <a:schemeClr val="dk1"/>
                </a:solidFill>
                <a:latin typeface="Calibri"/>
                <a:ea typeface="Calibri"/>
                <a:cs typeface="Calibri"/>
                <a:sym typeface="Calibri"/>
              </a:rPr>
              <a:t>5</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392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a:t>
            </a:r>
            <a:r>
              <a:rPr lang="fr-FR" baseline="0" dirty="0" smtClean="0"/>
              <a:t> gros du travail du CA sera en décembre, lors du CA d’hiver. Ce temps sera précédé d’un moment d’analyse d’ESN France, de ses forces et faiblesses, pour guider la priorisation. Pour faire cette analyse, nous avons besoin de vous, besoin de tout le réseau. C’est pour cela que nous souhaitons créer une dynamique autour de cette stratégie et c’est ce que nous allons faire juste après cette présentation. La réflexion sera axée autour de 4 grandes thématiques définies par le GT. </a:t>
            </a:r>
            <a:r>
              <a:rPr lang="fr-FR" baseline="0" dirty="0" smtClean="0">
                <a:sym typeface="Wingdings" pitchFamily="2" charset="2"/>
              </a:rPr>
              <a:t> On explique les thématiques</a:t>
            </a:r>
            <a:endParaRPr lang="fr-FR"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smtClean="0">
                <a:solidFill>
                  <a:schemeClr val="dk1"/>
                </a:solidFill>
                <a:latin typeface="Calibri"/>
                <a:ea typeface="Calibri"/>
                <a:cs typeface="Calibri"/>
                <a:sym typeface="Calibri"/>
              </a:rPr>
              <a:t>6</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738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Rappeler le rôle des </a:t>
            </a:r>
            <a:r>
              <a:rPr lang="fr-FR" dirty="0" err="1" smtClean="0"/>
              <a:t>assos</a:t>
            </a:r>
            <a:r>
              <a:rPr lang="fr-FR" dirty="0" smtClean="0"/>
              <a:t> dans la construction stratégique. Rôle constant, par l’élection</a:t>
            </a:r>
            <a:r>
              <a:rPr lang="fr-FR" baseline="0" dirty="0" smtClean="0"/>
              <a:t> des membres du CA, par la réponse à des questionnaires tels que celui envoyé par Margaux sur la valorisation, par des discussions en réunion RL, et bien sûr par des temps tel que celui que nous faisons en ce moment et qui permettent de </a:t>
            </a:r>
            <a:endParaRPr lang="fr-FR"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smtClean="0">
                <a:solidFill>
                  <a:schemeClr val="dk1"/>
                </a:solidFill>
                <a:latin typeface="Calibri"/>
                <a:ea typeface="Calibri"/>
                <a:cs typeface="Calibri"/>
                <a:sym typeface="Calibri"/>
              </a:rPr>
              <a:t>7</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765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Rappeler</a:t>
            </a:r>
            <a:r>
              <a:rPr lang="fr-FR" baseline="0" dirty="0" smtClean="0"/>
              <a:t> rapidement une question centrale à garder en tête pour l’atelier : quel est le but profond d’ESN France, à la fois en tant qu’</a:t>
            </a:r>
            <a:r>
              <a:rPr lang="fr-FR" baseline="0" dirty="0" err="1" smtClean="0"/>
              <a:t>asso</a:t>
            </a:r>
            <a:r>
              <a:rPr lang="fr-FR" baseline="0" dirty="0" smtClean="0"/>
              <a:t> nationale, mais également en tant que réseau d’associations locales. </a:t>
            </a:r>
            <a:endParaRPr lang="fr-FR"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smtClean="0">
                <a:solidFill>
                  <a:schemeClr val="dk1"/>
                </a:solidFill>
                <a:latin typeface="Calibri"/>
                <a:ea typeface="Calibri"/>
                <a:cs typeface="Calibri"/>
                <a:sym typeface="Calibri"/>
              </a:rPr>
              <a:t>8</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6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On explique le jeu,</a:t>
            </a:r>
            <a:r>
              <a:rPr lang="fr-FR" baseline="0" dirty="0" smtClean="0"/>
              <a:t> « course d’orientation » avec des groupes de 5-6 personnes. </a:t>
            </a:r>
            <a:endParaRPr lang="fr-FR"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smtClean="0">
                <a:solidFill>
                  <a:schemeClr val="dk1"/>
                </a:solidFill>
                <a:latin typeface="Calibri"/>
                <a:ea typeface="Calibri"/>
                <a:cs typeface="Calibri"/>
                <a:sym typeface="Calibri"/>
              </a:rPr>
              <a:t>9</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6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623888" y="1257306"/>
            <a:ext cx="7886700" cy="285273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6000"/>
              <a:buFont typeface="Arial"/>
              <a:buNone/>
              <a:defRPr sz="72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1"/>
          <p:cNvSpPr txBox="1">
            <a:spLocks noGrp="1"/>
          </p:cNvSpPr>
          <p:nvPr>
            <p:ph type="body" idx="1"/>
          </p:nvPr>
        </p:nvSpPr>
        <p:spPr>
          <a:xfrm>
            <a:off x="623888" y="4263997"/>
            <a:ext cx="7886700" cy="1825654"/>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400"/>
              <a:buFont typeface="Arial"/>
              <a:buNone/>
              <a:defRPr sz="3200" b="0" i="1" u="none" strike="noStrike" cap="none">
                <a:solidFill>
                  <a:schemeClr val="dk1"/>
                </a:solidFill>
                <a:latin typeface="Lato"/>
                <a:ea typeface="Lato"/>
                <a:cs typeface="Lato"/>
                <a:sym typeface="Lato"/>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628650" y="1235270"/>
            <a:ext cx="7886700" cy="72112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Content">
  <p:cSld name="Text Content">
    <p:spTree>
      <p:nvGrpSpPr>
        <p:cNvPr id="1" name="Shape 29"/>
        <p:cNvGrpSpPr/>
        <p:nvPr/>
      </p:nvGrpSpPr>
      <p:grpSpPr>
        <a:xfrm>
          <a:off x="0" y="0"/>
          <a:ext cx="0" cy="0"/>
          <a:chOff x="0" y="0"/>
          <a:chExt cx="0" cy="0"/>
        </a:xfrm>
      </p:grpSpPr>
      <p:sp>
        <p:nvSpPr>
          <p:cNvPr id="30" name="Google Shape;30;p45"/>
          <p:cNvSpPr txBox="1">
            <a:spLocks noGrp="1"/>
          </p:cNvSpPr>
          <p:nvPr>
            <p:ph type="title"/>
          </p:nvPr>
        </p:nvSpPr>
        <p:spPr>
          <a:xfrm>
            <a:off x="628650" y="1235269"/>
            <a:ext cx="7886700" cy="4355906"/>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31"/>
        <p:cNvGrpSpPr/>
        <p:nvPr/>
      </p:nvGrpSpPr>
      <p:grpSpPr>
        <a:xfrm>
          <a:off x="0" y="0"/>
          <a:ext cx="0" cy="0"/>
          <a:chOff x="0" y="0"/>
          <a:chExt cx="0" cy="0"/>
        </a:xfrm>
      </p:grpSpPr>
      <p:sp>
        <p:nvSpPr>
          <p:cNvPr id="32" name="Google Shape;32;p46"/>
          <p:cNvSpPr txBox="1">
            <a:spLocks noGrp="1"/>
          </p:cNvSpPr>
          <p:nvPr>
            <p:ph type="title"/>
          </p:nvPr>
        </p:nvSpPr>
        <p:spPr>
          <a:xfrm>
            <a:off x="628650" y="1103351"/>
            <a:ext cx="7886700" cy="100965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46"/>
          <p:cNvSpPr txBox="1">
            <a:spLocks noGrp="1"/>
          </p:cNvSpPr>
          <p:nvPr>
            <p:ph type="body" idx="1"/>
          </p:nvPr>
        </p:nvSpPr>
        <p:spPr>
          <a:xfrm>
            <a:off x="628650" y="2247938"/>
            <a:ext cx="78867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Lato"/>
                <a:ea typeface="Lato"/>
                <a:cs typeface="Lato"/>
                <a:sym typeface="Lato"/>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ure Full">
  <p:cSld name="Picture Full">
    <p:spTree>
      <p:nvGrpSpPr>
        <p:cNvPr id="1" name="Shape 34"/>
        <p:cNvGrpSpPr/>
        <p:nvPr/>
      </p:nvGrpSpPr>
      <p:grpSpPr>
        <a:xfrm>
          <a:off x="0" y="0"/>
          <a:ext cx="0" cy="0"/>
          <a:chOff x="0" y="0"/>
          <a:chExt cx="0" cy="0"/>
        </a:xfrm>
      </p:grpSpPr>
      <p:sp>
        <p:nvSpPr>
          <p:cNvPr id="35" name="Google Shape;35;p47"/>
          <p:cNvSpPr>
            <a:spLocks noGrp="1"/>
          </p:cNvSpPr>
          <p:nvPr>
            <p:ph type="pic" idx="2"/>
          </p:nvPr>
        </p:nvSpPr>
        <p:spPr>
          <a:xfrm>
            <a:off x="0" y="1"/>
            <a:ext cx="9144000" cy="559272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4400"/>
              <a:buFont typeface="Arial"/>
              <a:buNone/>
              <a:defRPr sz="4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47"/>
          <p:cNvSpPr txBox="1">
            <a:spLocks noGrp="1"/>
          </p:cNvSpPr>
          <p:nvPr>
            <p:ph type="subTitle" idx="1"/>
          </p:nvPr>
        </p:nvSpPr>
        <p:spPr>
          <a:xfrm>
            <a:off x="0" y="5592727"/>
            <a:ext cx="9144000" cy="1265274"/>
          </a:xfrm>
          <a:prstGeom prst="rect">
            <a:avLst/>
          </a:prstGeom>
          <a:solidFill>
            <a:srgbClr val="00AEEF">
              <a:alpha val="69803"/>
            </a:srgbClr>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act">
  <p:cSld name="Contact">
    <p:spTree>
      <p:nvGrpSpPr>
        <p:cNvPr id="1" name="Shape 37"/>
        <p:cNvGrpSpPr/>
        <p:nvPr/>
      </p:nvGrpSpPr>
      <p:grpSpPr>
        <a:xfrm>
          <a:off x="0" y="0"/>
          <a:ext cx="0" cy="0"/>
          <a:chOff x="0" y="0"/>
          <a:chExt cx="0" cy="0"/>
        </a:xfrm>
      </p:grpSpPr>
      <p:cxnSp>
        <p:nvCxnSpPr>
          <p:cNvPr id="38" name="Google Shape;38;p48"/>
          <p:cNvCxnSpPr/>
          <p:nvPr/>
        </p:nvCxnSpPr>
        <p:spPr>
          <a:xfrm>
            <a:off x="3825875" y="6720417"/>
            <a:ext cx="1492250" cy="0"/>
          </a:xfrm>
          <a:prstGeom prst="straightConnector1">
            <a:avLst/>
          </a:prstGeom>
          <a:noFill/>
          <a:ln w="76200" cap="rnd" cmpd="sng">
            <a:solidFill>
              <a:srgbClr val="00AEEF"/>
            </a:solidFill>
            <a:prstDash val="solid"/>
            <a:round/>
            <a:headEnd type="none" w="sm" len="sm"/>
            <a:tailEnd type="none" w="sm" len="sm"/>
          </a:ln>
        </p:spPr>
      </p:cxnSp>
      <p:cxnSp>
        <p:nvCxnSpPr>
          <p:cNvPr id="39" name="Google Shape;39;p48"/>
          <p:cNvCxnSpPr/>
          <p:nvPr/>
        </p:nvCxnSpPr>
        <p:spPr>
          <a:xfrm>
            <a:off x="7137400" y="6719358"/>
            <a:ext cx="1492250" cy="0"/>
          </a:xfrm>
          <a:prstGeom prst="straightConnector1">
            <a:avLst/>
          </a:prstGeom>
          <a:noFill/>
          <a:ln w="76200" cap="rnd" cmpd="sng">
            <a:solidFill>
              <a:srgbClr val="292C90"/>
            </a:solidFill>
            <a:prstDash val="solid"/>
            <a:round/>
            <a:headEnd type="none" w="sm" len="sm"/>
            <a:tailEnd type="none" w="sm" len="sm"/>
          </a:ln>
        </p:spPr>
      </p:cxnSp>
      <p:cxnSp>
        <p:nvCxnSpPr>
          <p:cNvPr id="40" name="Google Shape;40;p48"/>
          <p:cNvCxnSpPr/>
          <p:nvPr/>
        </p:nvCxnSpPr>
        <p:spPr>
          <a:xfrm>
            <a:off x="5480050" y="6719358"/>
            <a:ext cx="1492250" cy="0"/>
          </a:xfrm>
          <a:prstGeom prst="straightConnector1">
            <a:avLst/>
          </a:prstGeom>
          <a:noFill/>
          <a:ln w="76200" cap="rnd" cmpd="sng">
            <a:solidFill>
              <a:srgbClr val="EB0089"/>
            </a:solidFill>
            <a:prstDash val="solid"/>
            <a:round/>
            <a:headEnd type="none" w="sm" len="sm"/>
            <a:tailEnd type="none" w="sm" len="sm"/>
          </a:ln>
        </p:spPr>
      </p:cxnSp>
      <p:cxnSp>
        <p:nvCxnSpPr>
          <p:cNvPr id="41" name="Google Shape;41;p48"/>
          <p:cNvCxnSpPr/>
          <p:nvPr/>
        </p:nvCxnSpPr>
        <p:spPr>
          <a:xfrm>
            <a:off x="2171700" y="6720417"/>
            <a:ext cx="1492250" cy="0"/>
          </a:xfrm>
          <a:prstGeom prst="straightConnector1">
            <a:avLst/>
          </a:prstGeom>
          <a:noFill/>
          <a:ln w="76200" cap="rnd" cmpd="sng">
            <a:solidFill>
              <a:srgbClr val="76BF3D"/>
            </a:solidFill>
            <a:prstDash val="solid"/>
            <a:round/>
            <a:headEnd type="none" w="sm" len="sm"/>
            <a:tailEnd type="none" w="sm" len="sm"/>
          </a:ln>
        </p:spPr>
      </p:cxnSp>
      <p:cxnSp>
        <p:nvCxnSpPr>
          <p:cNvPr id="42" name="Google Shape;42;p48"/>
          <p:cNvCxnSpPr/>
          <p:nvPr/>
        </p:nvCxnSpPr>
        <p:spPr>
          <a:xfrm rot="10800000">
            <a:off x="514350" y="6720417"/>
            <a:ext cx="1492250" cy="0"/>
          </a:xfrm>
          <a:prstGeom prst="straightConnector1">
            <a:avLst/>
          </a:prstGeom>
          <a:noFill/>
          <a:ln w="76200" cap="rnd" cmpd="sng">
            <a:solidFill>
              <a:srgbClr val="F37719"/>
            </a:solidFill>
            <a:prstDash val="solid"/>
            <a:round/>
            <a:headEnd type="none" w="sm" len="sm"/>
            <a:tailEnd type="none" w="sm" len="sm"/>
          </a:ln>
        </p:spPr>
      </p:cxnSp>
      <p:sp>
        <p:nvSpPr>
          <p:cNvPr id="43" name="Google Shape;43;p48"/>
          <p:cNvSpPr txBox="1">
            <a:spLocks noGrp="1"/>
          </p:cNvSpPr>
          <p:nvPr>
            <p:ph type="subTitle" idx="1"/>
          </p:nvPr>
        </p:nvSpPr>
        <p:spPr>
          <a:xfrm>
            <a:off x="1143000" y="3562108"/>
            <a:ext cx="6858000" cy="62547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3600" b="1"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44" name="Google Shape;44;p48"/>
          <p:cNvSpPr txBox="1">
            <a:spLocks noGrp="1"/>
          </p:cNvSpPr>
          <p:nvPr>
            <p:ph type="body" idx="2"/>
          </p:nvPr>
        </p:nvSpPr>
        <p:spPr>
          <a:xfrm>
            <a:off x="1143000" y="4323335"/>
            <a:ext cx="6858000" cy="6254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2800"/>
              <a:buFont typeface="Arial"/>
              <a:buNone/>
              <a:defRPr sz="2800" b="0" i="1" u="none" strike="noStrike" cap="none">
                <a:solidFill>
                  <a:schemeClr val="dk1"/>
                </a:solidFill>
                <a:latin typeface="Lato"/>
                <a:ea typeface="Lato"/>
                <a:cs typeface="Lato"/>
                <a:sym typeface="Lato"/>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 name="Google Shape;45;p48"/>
          <p:cNvSpPr txBox="1">
            <a:spLocks noGrp="1"/>
          </p:cNvSpPr>
          <p:nvPr>
            <p:ph type="body" idx="3"/>
          </p:nvPr>
        </p:nvSpPr>
        <p:spPr>
          <a:xfrm>
            <a:off x="2797175" y="5084562"/>
            <a:ext cx="3429000" cy="6254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dk1"/>
              </a:buClr>
              <a:buSzPts val="2800"/>
              <a:buFont typeface="Arial"/>
              <a:buNone/>
              <a:defRPr sz="2800" b="0" i="1" u="none" strike="noStrike" cap="none">
                <a:solidFill>
                  <a:schemeClr val="dk1"/>
                </a:solidFill>
                <a:latin typeface="Lato"/>
                <a:ea typeface="Lato"/>
                <a:cs typeface="Lato"/>
                <a:sym typeface="Lato"/>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46" name="Google Shape;46;p48" descr="Obsah obrázku hodiny, objekt&#10;&#10;Popis byl vytvořen automaticky"/>
          <p:cNvPicPr preferRelativeResize="0"/>
          <p:nvPr/>
        </p:nvPicPr>
        <p:blipFill rotWithShape="1">
          <a:blip r:embed="rId2">
            <a:alphaModFix/>
          </a:blip>
          <a:srcRect/>
          <a:stretch/>
        </p:blipFill>
        <p:spPr>
          <a:xfrm>
            <a:off x="2837506" y="1072178"/>
            <a:ext cx="3468988" cy="14366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47"/>
        <p:cNvGrpSpPr/>
        <p:nvPr/>
      </p:nvGrpSpPr>
      <p:grpSpPr>
        <a:xfrm>
          <a:off x="0" y="0"/>
          <a:ext cx="0" cy="0"/>
          <a:chOff x="0" y="0"/>
          <a:chExt cx="0" cy="0"/>
        </a:xfrm>
      </p:grpSpPr>
      <p:cxnSp>
        <p:nvCxnSpPr>
          <p:cNvPr id="48" name="Google Shape;48;p49"/>
          <p:cNvCxnSpPr/>
          <p:nvPr/>
        </p:nvCxnSpPr>
        <p:spPr>
          <a:xfrm>
            <a:off x="3825875" y="6720417"/>
            <a:ext cx="1492250" cy="0"/>
          </a:xfrm>
          <a:prstGeom prst="straightConnector1">
            <a:avLst/>
          </a:prstGeom>
          <a:noFill/>
          <a:ln w="76200" cap="rnd" cmpd="sng">
            <a:solidFill>
              <a:srgbClr val="00AEEF"/>
            </a:solidFill>
            <a:prstDash val="solid"/>
            <a:round/>
            <a:headEnd type="none" w="sm" len="sm"/>
            <a:tailEnd type="none" w="sm" len="sm"/>
          </a:ln>
        </p:spPr>
      </p:cxnSp>
      <p:cxnSp>
        <p:nvCxnSpPr>
          <p:cNvPr id="49" name="Google Shape;49;p49"/>
          <p:cNvCxnSpPr/>
          <p:nvPr/>
        </p:nvCxnSpPr>
        <p:spPr>
          <a:xfrm>
            <a:off x="7137400" y="6719358"/>
            <a:ext cx="1492250" cy="0"/>
          </a:xfrm>
          <a:prstGeom prst="straightConnector1">
            <a:avLst/>
          </a:prstGeom>
          <a:noFill/>
          <a:ln w="76200" cap="rnd" cmpd="sng">
            <a:solidFill>
              <a:srgbClr val="292C90"/>
            </a:solidFill>
            <a:prstDash val="solid"/>
            <a:round/>
            <a:headEnd type="none" w="sm" len="sm"/>
            <a:tailEnd type="none" w="sm" len="sm"/>
          </a:ln>
        </p:spPr>
      </p:cxnSp>
      <p:cxnSp>
        <p:nvCxnSpPr>
          <p:cNvPr id="50" name="Google Shape;50;p49"/>
          <p:cNvCxnSpPr/>
          <p:nvPr/>
        </p:nvCxnSpPr>
        <p:spPr>
          <a:xfrm>
            <a:off x="5480050" y="6719358"/>
            <a:ext cx="1492250" cy="0"/>
          </a:xfrm>
          <a:prstGeom prst="straightConnector1">
            <a:avLst/>
          </a:prstGeom>
          <a:noFill/>
          <a:ln w="76200" cap="rnd" cmpd="sng">
            <a:solidFill>
              <a:srgbClr val="EB0089"/>
            </a:solidFill>
            <a:prstDash val="solid"/>
            <a:round/>
            <a:headEnd type="none" w="sm" len="sm"/>
            <a:tailEnd type="none" w="sm" len="sm"/>
          </a:ln>
        </p:spPr>
      </p:cxnSp>
      <p:cxnSp>
        <p:nvCxnSpPr>
          <p:cNvPr id="51" name="Google Shape;51;p49"/>
          <p:cNvCxnSpPr/>
          <p:nvPr/>
        </p:nvCxnSpPr>
        <p:spPr>
          <a:xfrm>
            <a:off x="2171700" y="6720417"/>
            <a:ext cx="1492250" cy="0"/>
          </a:xfrm>
          <a:prstGeom prst="straightConnector1">
            <a:avLst/>
          </a:prstGeom>
          <a:noFill/>
          <a:ln w="76200" cap="rnd" cmpd="sng">
            <a:solidFill>
              <a:srgbClr val="76BF3D"/>
            </a:solidFill>
            <a:prstDash val="solid"/>
            <a:round/>
            <a:headEnd type="none" w="sm" len="sm"/>
            <a:tailEnd type="none" w="sm" len="sm"/>
          </a:ln>
        </p:spPr>
      </p:cxnSp>
      <p:cxnSp>
        <p:nvCxnSpPr>
          <p:cNvPr id="52" name="Google Shape;52;p49"/>
          <p:cNvCxnSpPr/>
          <p:nvPr/>
        </p:nvCxnSpPr>
        <p:spPr>
          <a:xfrm rot="10800000">
            <a:off x="514350" y="6720417"/>
            <a:ext cx="1492250" cy="0"/>
          </a:xfrm>
          <a:prstGeom prst="straightConnector1">
            <a:avLst/>
          </a:prstGeom>
          <a:noFill/>
          <a:ln w="76200" cap="rnd" cmpd="sng">
            <a:solidFill>
              <a:srgbClr val="F3771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58000">
              <a:srgbClr val="F2F2F2"/>
            </a:gs>
            <a:gs pos="77000">
              <a:srgbClr val="DDDDDD"/>
            </a:gs>
            <a:gs pos="90000">
              <a:srgbClr val="E2E2E2"/>
            </a:gs>
            <a:gs pos="100000">
              <a:srgbClr val="FEFEFE"/>
            </a:gs>
          </a:gsLst>
          <a:lin ang="5400000" scaled="0"/>
        </a:gradFill>
        <a:effectLst/>
      </p:bgPr>
    </p:bg>
    <p:spTree>
      <p:nvGrpSpPr>
        <p:cNvPr id="1" name="Shape 9"/>
        <p:cNvGrpSpPr/>
        <p:nvPr/>
      </p:nvGrpSpPr>
      <p:grpSpPr>
        <a:xfrm>
          <a:off x="0" y="0"/>
          <a:ext cx="0" cy="0"/>
          <a:chOff x="0" y="0"/>
          <a:chExt cx="0" cy="0"/>
        </a:xfrm>
      </p:grpSpPr>
      <p:cxnSp>
        <p:nvCxnSpPr>
          <p:cNvPr id="10" name="Google Shape;10;p10"/>
          <p:cNvCxnSpPr/>
          <p:nvPr/>
        </p:nvCxnSpPr>
        <p:spPr>
          <a:xfrm>
            <a:off x="3825875" y="6720417"/>
            <a:ext cx="1492250" cy="0"/>
          </a:xfrm>
          <a:prstGeom prst="straightConnector1">
            <a:avLst/>
          </a:prstGeom>
          <a:noFill/>
          <a:ln w="76200" cap="rnd" cmpd="sng">
            <a:solidFill>
              <a:srgbClr val="00AEEF"/>
            </a:solidFill>
            <a:prstDash val="solid"/>
            <a:round/>
            <a:headEnd type="none" w="sm" len="sm"/>
            <a:tailEnd type="none" w="sm" len="sm"/>
          </a:ln>
        </p:spPr>
      </p:cxnSp>
      <p:cxnSp>
        <p:nvCxnSpPr>
          <p:cNvPr id="11" name="Google Shape;11;p10"/>
          <p:cNvCxnSpPr/>
          <p:nvPr/>
        </p:nvCxnSpPr>
        <p:spPr>
          <a:xfrm>
            <a:off x="7137400" y="6719358"/>
            <a:ext cx="1492250" cy="0"/>
          </a:xfrm>
          <a:prstGeom prst="straightConnector1">
            <a:avLst/>
          </a:prstGeom>
          <a:noFill/>
          <a:ln w="76200" cap="rnd" cmpd="sng">
            <a:solidFill>
              <a:srgbClr val="292C90"/>
            </a:solidFill>
            <a:prstDash val="solid"/>
            <a:round/>
            <a:headEnd type="none" w="sm" len="sm"/>
            <a:tailEnd type="none" w="sm" len="sm"/>
          </a:ln>
        </p:spPr>
      </p:cxnSp>
      <p:cxnSp>
        <p:nvCxnSpPr>
          <p:cNvPr id="12" name="Google Shape;12;p10"/>
          <p:cNvCxnSpPr/>
          <p:nvPr/>
        </p:nvCxnSpPr>
        <p:spPr>
          <a:xfrm>
            <a:off x="5480050" y="6719358"/>
            <a:ext cx="1492250" cy="0"/>
          </a:xfrm>
          <a:prstGeom prst="straightConnector1">
            <a:avLst/>
          </a:prstGeom>
          <a:noFill/>
          <a:ln w="76200" cap="rnd" cmpd="sng">
            <a:solidFill>
              <a:srgbClr val="EB0089"/>
            </a:solidFill>
            <a:prstDash val="solid"/>
            <a:round/>
            <a:headEnd type="none" w="sm" len="sm"/>
            <a:tailEnd type="none" w="sm" len="sm"/>
          </a:ln>
        </p:spPr>
      </p:cxnSp>
      <p:cxnSp>
        <p:nvCxnSpPr>
          <p:cNvPr id="13" name="Google Shape;13;p10"/>
          <p:cNvCxnSpPr/>
          <p:nvPr/>
        </p:nvCxnSpPr>
        <p:spPr>
          <a:xfrm>
            <a:off x="2171700" y="6720417"/>
            <a:ext cx="1492250" cy="0"/>
          </a:xfrm>
          <a:prstGeom prst="straightConnector1">
            <a:avLst/>
          </a:prstGeom>
          <a:noFill/>
          <a:ln w="76200" cap="rnd" cmpd="sng">
            <a:solidFill>
              <a:srgbClr val="76BF3D"/>
            </a:solidFill>
            <a:prstDash val="solid"/>
            <a:round/>
            <a:headEnd type="none" w="sm" len="sm"/>
            <a:tailEnd type="none" w="sm" len="sm"/>
          </a:ln>
        </p:spPr>
      </p:cxnSp>
      <p:cxnSp>
        <p:nvCxnSpPr>
          <p:cNvPr id="14" name="Google Shape;14;p10"/>
          <p:cNvCxnSpPr/>
          <p:nvPr/>
        </p:nvCxnSpPr>
        <p:spPr>
          <a:xfrm rot="10800000">
            <a:off x="514350" y="6720417"/>
            <a:ext cx="1492250" cy="0"/>
          </a:xfrm>
          <a:prstGeom prst="straightConnector1">
            <a:avLst/>
          </a:prstGeom>
          <a:noFill/>
          <a:ln w="76200" cap="rnd" cmpd="sng">
            <a:solidFill>
              <a:srgbClr val="F37719"/>
            </a:solidFill>
            <a:prstDash val="solid"/>
            <a:round/>
            <a:headEnd type="none" w="sm" len="sm"/>
            <a:tailEnd type="none" w="sm" len="sm"/>
          </a:ln>
        </p:spPr>
      </p:cxnSp>
      <p:pic>
        <p:nvPicPr>
          <p:cNvPr id="15" name="Google Shape;15;p10" descr="Obsah obrázku hodiny, objekt&#10;&#10;Popis byl vytvořen automaticky"/>
          <p:cNvPicPr preferRelativeResize="0"/>
          <p:nvPr/>
        </p:nvPicPr>
        <p:blipFill rotWithShape="1">
          <a:blip r:embed="rId9">
            <a:alphaModFix/>
          </a:blip>
          <a:srcRect/>
          <a:stretch/>
        </p:blipFill>
        <p:spPr>
          <a:xfrm>
            <a:off x="7020517" y="325355"/>
            <a:ext cx="1490071" cy="617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2"/>
          <p:cNvSpPr txBox="1">
            <a:spLocks noGrp="1"/>
          </p:cNvSpPr>
          <p:nvPr>
            <p:ph type="title"/>
          </p:nvPr>
        </p:nvSpPr>
        <p:spPr>
          <a:xfrm>
            <a:off x="625079" y="747093"/>
            <a:ext cx="7886700" cy="2852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Arial"/>
              <a:buNone/>
            </a:pPr>
            <a:r>
              <a:rPr lang="pt-PT" dirty="0" smtClean="0"/>
              <a:t>Stratégie</a:t>
            </a:r>
            <a:endParaRPr dirty="0"/>
          </a:p>
        </p:txBody>
      </p:sp>
      <p:pic>
        <p:nvPicPr>
          <p:cNvPr id="280" name="Google Shape;280;p22"/>
          <p:cNvPicPr preferRelativeResize="0"/>
          <p:nvPr/>
        </p:nvPicPr>
        <p:blipFill rotWithShape="1">
          <a:blip r:embed="rId3">
            <a:alphaModFix/>
          </a:blip>
          <a:srcRect t="88663"/>
          <a:stretch/>
        </p:blipFill>
        <p:spPr>
          <a:xfrm>
            <a:off x="7009390" y="982265"/>
            <a:ext cx="1502389" cy="84485"/>
          </a:xfrm>
          <a:prstGeom prst="rect">
            <a:avLst/>
          </a:prstGeom>
          <a:noFill/>
          <a:ln>
            <a:noFill/>
          </a:ln>
        </p:spPr>
      </p:pic>
      <p:pic>
        <p:nvPicPr>
          <p:cNvPr id="1026" name="Picture 2" descr="https://lh3.googleusercontent.com/1ldNjleNSB4aGaPGRJhWB3hX9BETEptRpf7sI1hTUiG5G2FhzgrBlow9ea26dp37AJg8fPaER86Gx6bFIogPIjSn2jsAWN3NkBFlO5iyR-iTDmIXboZqajDvoelnZpNO3QehNo1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573016"/>
            <a:ext cx="3724275" cy="2105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fr-FR" sz="4000" dirty="0" smtClean="0"/>
              <a:t>Etat des lieux</a:t>
            </a:r>
            <a:endParaRPr dirty="0"/>
          </a:p>
        </p:txBody>
      </p:sp>
      <p:sp>
        <p:nvSpPr>
          <p:cNvPr id="2" name="Text Placeholder 1"/>
          <p:cNvSpPr>
            <a:spLocks noGrp="1"/>
          </p:cNvSpPr>
          <p:nvPr>
            <p:ph type="body" idx="1"/>
          </p:nvPr>
        </p:nvSpPr>
        <p:spPr/>
        <p:txBody>
          <a:bodyPr/>
          <a:lstStyle/>
          <a:p>
            <a:r>
              <a:rPr lang="fr-FR" dirty="0" smtClean="0"/>
              <a:t>Projet associatif</a:t>
            </a:r>
            <a:endParaRPr lang="fr-FR" dirty="0"/>
          </a:p>
        </p:txBody>
      </p:sp>
      <p:pic>
        <p:nvPicPr>
          <p:cNvPr id="286" name="Google Shape;286;p2"/>
          <p:cNvPicPr preferRelativeResize="0"/>
          <p:nvPr/>
        </p:nvPicPr>
        <p:blipFill rotWithShape="1">
          <a:blip r:embed="rId3">
            <a:alphaModFix/>
          </a:blip>
          <a:srcRect t="88663"/>
          <a:stretch/>
        </p:blipFill>
        <p:spPr>
          <a:xfrm>
            <a:off x="7009390" y="982265"/>
            <a:ext cx="1502389" cy="84485"/>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204864"/>
            <a:ext cx="2453991"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fr-FR" sz="4000" dirty="0" smtClean="0"/>
              <a:t>Etat des lieux</a:t>
            </a:r>
            <a:endParaRPr dirty="0"/>
          </a:p>
        </p:txBody>
      </p:sp>
      <p:sp>
        <p:nvSpPr>
          <p:cNvPr id="2" name="Text Placeholder 1"/>
          <p:cNvSpPr>
            <a:spLocks noGrp="1"/>
          </p:cNvSpPr>
          <p:nvPr>
            <p:ph type="body" idx="1"/>
          </p:nvPr>
        </p:nvSpPr>
        <p:spPr/>
        <p:txBody>
          <a:bodyPr/>
          <a:lstStyle/>
          <a:p>
            <a:r>
              <a:rPr lang="fr-FR" dirty="0" smtClean="0"/>
              <a:t>Stratégie annuelle</a:t>
            </a:r>
            <a:endParaRPr lang="fr-FR" dirty="0"/>
          </a:p>
        </p:txBody>
      </p:sp>
      <p:pic>
        <p:nvPicPr>
          <p:cNvPr id="286" name="Google Shape;286;p2"/>
          <p:cNvPicPr preferRelativeResize="0"/>
          <p:nvPr/>
        </p:nvPicPr>
        <p:blipFill rotWithShape="1">
          <a:blip r:embed="rId3">
            <a:alphaModFix/>
          </a:blip>
          <a:srcRect t="88663"/>
          <a:stretch/>
        </p:blipFill>
        <p:spPr>
          <a:xfrm>
            <a:off x="7009390" y="982265"/>
            <a:ext cx="1502389" cy="84485"/>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564904"/>
            <a:ext cx="3155518" cy="353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22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886700" cy="1009651"/>
          </a:xfrm>
        </p:spPr>
        <p:txBody>
          <a:bodyPr/>
          <a:lstStyle/>
          <a:p>
            <a:r>
              <a:rPr lang="fr-FR" dirty="0" smtClean="0"/>
              <a:t>Il manque quoi ?</a:t>
            </a:r>
            <a:endParaRPr lang="fr-FR" dirty="0"/>
          </a:p>
        </p:txBody>
      </p:sp>
      <p:sp>
        <p:nvSpPr>
          <p:cNvPr id="3" name="Text Placeholder 2"/>
          <p:cNvSpPr>
            <a:spLocks noGrp="1"/>
          </p:cNvSpPr>
          <p:nvPr>
            <p:ph type="body" idx="1"/>
          </p:nvPr>
        </p:nvSpPr>
        <p:spPr>
          <a:xfrm>
            <a:off x="592646" y="1628800"/>
            <a:ext cx="7886700" cy="4351338"/>
          </a:xfrm>
        </p:spPr>
        <p:txBody>
          <a:bodyPr/>
          <a:lstStyle/>
          <a:p>
            <a:r>
              <a:rPr lang="fr-FR" dirty="0" smtClean="0"/>
              <a:t>Projet </a:t>
            </a:r>
            <a:r>
              <a:rPr lang="fr-FR" dirty="0" err="1" smtClean="0"/>
              <a:t>asso</a:t>
            </a:r>
            <a:r>
              <a:rPr lang="fr-FR" dirty="0" smtClean="0"/>
              <a:t> </a:t>
            </a:r>
            <a:r>
              <a:rPr lang="fr-FR" dirty="0" smtClean="0">
                <a:sym typeface="Wingdings" pitchFamily="2" charset="2"/>
              </a:rPr>
              <a:t> Très long terme</a:t>
            </a:r>
          </a:p>
          <a:p>
            <a:r>
              <a:rPr lang="fr-FR" dirty="0" smtClean="0">
                <a:sym typeface="Wingdings" pitchFamily="2" charset="2"/>
              </a:rPr>
              <a:t>Plan d’action  Court terme</a:t>
            </a:r>
          </a:p>
          <a:p>
            <a:endParaRPr lang="fr-FR" dirty="0">
              <a:sym typeface="Wingdings" pitchFamily="2" charset="2"/>
            </a:endParaRPr>
          </a:p>
          <a:p>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023" y="2996952"/>
            <a:ext cx="4931144" cy="360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36026"/>
      </p:ext>
    </p:extLst>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886700" cy="1009651"/>
          </a:xfrm>
        </p:spPr>
        <p:txBody>
          <a:bodyPr/>
          <a:lstStyle/>
          <a:p>
            <a:r>
              <a:rPr lang="fr-FR" dirty="0" smtClean="0"/>
              <a:t>Stratégie sur 3 ans</a:t>
            </a:r>
            <a:endParaRPr lang="fr-FR" dirty="0"/>
          </a:p>
        </p:txBody>
      </p:sp>
      <p:sp>
        <p:nvSpPr>
          <p:cNvPr id="3" name="Text Placeholder 2"/>
          <p:cNvSpPr>
            <a:spLocks noGrp="1"/>
          </p:cNvSpPr>
          <p:nvPr>
            <p:ph type="body" idx="1"/>
          </p:nvPr>
        </p:nvSpPr>
        <p:spPr>
          <a:xfrm>
            <a:off x="592646" y="1628800"/>
            <a:ext cx="7886700" cy="4351338"/>
          </a:xfrm>
        </p:spPr>
        <p:txBody>
          <a:bodyPr/>
          <a:lstStyle/>
          <a:p>
            <a:r>
              <a:rPr lang="fr-FR" dirty="0" smtClean="0"/>
              <a:t>Moyen terme</a:t>
            </a:r>
            <a:endParaRPr lang="fr-FR" dirty="0" smtClean="0">
              <a:sym typeface="Wingdings" pitchFamily="2" charset="2"/>
            </a:endParaRPr>
          </a:p>
          <a:p>
            <a:r>
              <a:rPr lang="fr-FR" dirty="0" smtClean="0">
                <a:sym typeface="Wingdings" pitchFamily="2" charset="2"/>
              </a:rPr>
              <a:t>Objectifs concrets et mesurables</a:t>
            </a:r>
          </a:p>
          <a:p>
            <a:r>
              <a:rPr lang="fr-FR" dirty="0" smtClean="0">
                <a:sym typeface="Wingdings" pitchFamily="2" charset="2"/>
              </a:rPr>
              <a:t>Présenté à l’AG 2020 pour la période 2021-2023</a:t>
            </a:r>
          </a:p>
          <a:p>
            <a:r>
              <a:rPr lang="fr-FR" dirty="0" smtClean="0">
                <a:sym typeface="Wingdings" pitchFamily="2" charset="2"/>
              </a:rPr>
              <a:t>GT en CA</a:t>
            </a:r>
          </a:p>
          <a:p>
            <a:endParaRPr lang="fr-FR" dirty="0">
              <a:sym typeface="Wingdings" pitchFamily="2" charset="2"/>
            </a:endParaRPr>
          </a:p>
          <a:p>
            <a:endParaRPr lang="fr-F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647" y="4221088"/>
            <a:ext cx="2088232" cy="2088232"/>
          </a:xfrm>
          <a:prstGeom prst="rect">
            <a:avLst/>
          </a:prstGeom>
        </p:spPr>
      </p:pic>
    </p:spTree>
    <p:extLst>
      <p:ext uri="{BB962C8B-B14F-4D97-AF65-F5344CB8AC3E}">
        <p14:creationId xmlns:p14="http://schemas.microsoft.com/office/powerpoint/2010/main" val="3041748560"/>
      </p:ext>
    </p:extLst>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Prochaines étapes</a:t>
            </a:r>
            <a:endParaRPr lang="fr-FR" dirty="0"/>
          </a:p>
        </p:txBody>
      </p:sp>
      <p:sp>
        <p:nvSpPr>
          <p:cNvPr id="3" name="Text Placeholder 2"/>
          <p:cNvSpPr>
            <a:spLocks noGrp="1"/>
          </p:cNvSpPr>
          <p:nvPr>
            <p:ph type="body" idx="1"/>
          </p:nvPr>
        </p:nvSpPr>
        <p:spPr/>
        <p:txBody>
          <a:bodyPr>
            <a:normAutofit fontScale="92500"/>
          </a:bodyPr>
          <a:lstStyle/>
          <a:p>
            <a:r>
              <a:rPr lang="fr-FR" dirty="0" smtClean="0"/>
              <a:t>Travail sur </a:t>
            </a:r>
            <a:r>
              <a:rPr lang="fr-FR" dirty="0"/>
              <a:t>les objectifs au CA d’hiver </a:t>
            </a:r>
          </a:p>
          <a:p>
            <a:r>
              <a:rPr lang="fr-FR" dirty="0" smtClean="0"/>
              <a:t>Analyse</a:t>
            </a:r>
          </a:p>
          <a:p>
            <a:r>
              <a:rPr lang="fr-FR" dirty="0" smtClean="0"/>
              <a:t>Dynamique de réseau</a:t>
            </a:r>
          </a:p>
          <a:p>
            <a:endParaRPr lang="fr-FR" dirty="0"/>
          </a:p>
          <a:p>
            <a:r>
              <a:rPr lang="fr-FR" dirty="0" smtClean="0"/>
              <a:t>4 grandes thématiques</a:t>
            </a:r>
          </a:p>
          <a:p>
            <a:r>
              <a:rPr lang="fr-FR" dirty="0" smtClean="0">
                <a:solidFill>
                  <a:srgbClr val="FF0000"/>
                </a:solidFill>
              </a:rPr>
              <a:t>JEUNES				STRUCTURE</a:t>
            </a:r>
          </a:p>
          <a:p>
            <a:r>
              <a:rPr lang="fr-FR" dirty="0" smtClean="0">
                <a:solidFill>
                  <a:srgbClr val="FF0000"/>
                </a:solidFill>
              </a:rPr>
              <a:t>ECOSYSTEME			MEMBRES</a:t>
            </a:r>
            <a:endParaRPr lang="fr-FR" dirty="0">
              <a:solidFill>
                <a:srgbClr val="FF0000"/>
              </a:solidFill>
            </a:endParaRPr>
          </a:p>
        </p:txBody>
      </p:sp>
    </p:spTree>
    <p:extLst>
      <p:ext uri="{BB962C8B-B14F-4D97-AF65-F5344CB8AC3E}">
        <p14:creationId xmlns:p14="http://schemas.microsoft.com/office/powerpoint/2010/main" val="863556911"/>
      </p:ext>
    </p:extLst>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Votre rôle</a:t>
            </a:r>
            <a:endParaRPr lang="fr-FR" dirty="0"/>
          </a:p>
        </p:txBody>
      </p:sp>
      <p:sp>
        <p:nvSpPr>
          <p:cNvPr id="3" name="Text Placeholder 2"/>
          <p:cNvSpPr>
            <a:spLocks noGrp="1"/>
          </p:cNvSpPr>
          <p:nvPr>
            <p:ph type="body" idx="1"/>
          </p:nvPr>
        </p:nvSpPr>
        <p:spPr/>
        <p:txBody>
          <a:bodyPr/>
          <a:lstStyle/>
          <a:p>
            <a:r>
              <a:rPr lang="fr-FR" dirty="0" smtClean="0"/>
              <a:t>Election du CA</a:t>
            </a:r>
          </a:p>
          <a:p>
            <a:endParaRPr lang="fr-FR" dirty="0" smtClean="0"/>
          </a:p>
          <a:p>
            <a:r>
              <a:rPr lang="fr-FR" dirty="0" smtClean="0"/>
              <a:t>Consultation en ligne</a:t>
            </a:r>
          </a:p>
          <a:p>
            <a:pPr marL="114300" indent="0">
              <a:buNone/>
            </a:pPr>
            <a:endParaRPr lang="fr-FR" dirty="0" smtClean="0"/>
          </a:p>
          <a:p>
            <a:r>
              <a:rPr lang="fr-FR" dirty="0" smtClean="0"/>
              <a:t>Temps en NP</a:t>
            </a:r>
          </a:p>
          <a:p>
            <a:endParaRPr lang="fr-F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708920"/>
            <a:ext cx="4572000" cy="2571750"/>
          </a:xfrm>
          <a:prstGeom prst="rect">
            <a:avLst/>
          </a:prstGeom>
        </p:spPr>
      </p:pic>
    </p:spTree>
    <p:extLst>
      <p:ext uri="{BB962C8B-B14F-4D97-AF65-F5344CB8AC3E}">
        <p14:creationId xmlns:p14="http://schemas.microsoft.com/office/powerpoint/2010/main" val="2184218749"/>
      </p:ext>
    </p:extLst>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 jeu</a:t>
            </a:r>
            <a:endParaRPr lang="fr-FR" dirty="0"/>
          </a:p>
        </p:txBody>
      </p:sp>
      <p:sp>
        <p:nvSpPr>
          <p:cNvPr id="3" name="Text Placeholder 2"/>
          <p:cNvSpPr>
            <a:spLocks noGrp="1"/>
          </p:cNvSpPr>
          <p:nvPr>
            <p:ph type="body" idx="1"/>
          </p:nvPr>
        </p:nvSpPr>
        <p:spPr>
          <a:xfrm>
            <a:off x="611560" y="2708920"/>
            <a:ext cx="7886700" cy="4351338"/>
          </a:xfrm>
        </p:spPr>
        <p:txBody>
          <a:bodyPr/>
          <a:lstStyle/>
          <a:p>
            <a:r>
              <a:rPr lang="fr-FR" dirty="0"/>
              <a:t>Question centrale : </a:t>
            </a:r>
          </a:p>
          <a:p>
            <a:pPr marL="114300" indent="0">
              <a:buNone/>
            </a:pPr>
            <a:r>
              <a:rPr lang="fr-FR" dirty="0">
                <a:solidFill>
                  <a:srgbClr val="FF0000"/>
                </a:solidFill>
              </a:rPr>
              <a:t>	</a:t>
            </a:r>
            <a:r>
              <a:rPr lang="fr-FR" sz="3600" dirty="0">
                <a:solidFill>
                  <a:srgbClr val="FF0000"/>
                </a:solidFill>
              </a:rPr>
              <a:t>A QUOI SERT ESN FRANCE ?</a:t>
            </a:r>
          </a:p>
          <a:p>
            <a:r>
              <a:rPr lang="fr-FR" dirty="0">
                <a:solidFill>
                  <a:schemeClr val="tx1"/>
                </a:solidFill>
                <a:sym typeface="Wingdings" pitchFamily="2" charset="2"/>
              </a:rPr>
              <a:t> </a:t>
            </a:r>
            <a:r>
              <a:rPr lang="fr-FR" dirty="0" err="1">
                <a:solidFill>
                  <a:schemeClr val="tx1"/>
                </a:solidFill>
                <a:sym typeface="Wingdings" pitchFamily="2" charset="2"/>
              </a:rPr>
              <a:t>Asso</a:t>
            </a:r>
            <a:r>
              <a:rPr lang="fr-FR" dirty="0">
                <a:solidFill>
                  <a:schemeClr val="tx1"/>
                </a:solidFill>
                <a:sym typeface="Wingdings" pitchFamily="2" charset="2"/>
              </a:rPr>
              <a:t> nationale</a:t>
            </a:r>
          </a:p>
          <a:p>
            <a:r>
              <a:rPr lang="fr-FR" dirty="0">
                <a:solidFill>
                  <a:schemeClr val="tx1"/>
                </a:solidFill>
                <a:sym typeface="Wingdings" pitchFamily="2" charset="2"/>
              </a:rPr>
              <a:t> Réseau d’</a:t>
            </a:r>
            <a:r>
              <a:rPr lang="fr-FR" dirty="0" err="1">
                <a:solidFill>
                  <a:schemeClr val="tx1"/>
                </a:solidFill>
                <a:sym typeface="Wingdings" pitchFamily="2" charset="2"/>
              </a:rPr>
              <a:t>assos</a:t>
            </a:r>
            <a:r>
              <a:rPr lang="fr-FR" dirty="0">
                <a:solidFill>
                  <a:schemeClr val="tx1"/>
                </a:solidFill>
                <a:sym typeface="Wingdings" pitchFamily="2" charset="2"/>
              </a:rPr>
              <a:t> locales</a:t>
            </a:r>
            <a:endParaRPr lang="fr-FR" dirty="0">
              <a:solidFill>
                <a:schemeClr val="tx1"/>
              </a:solidFill>
            </a:endParaRPr>
          </a:p>
          <a:p>
            <a:pPr marL="114300" indent="0">
              <a:buNone/>
            </a:pPr>
            <a:endParaRPr lang="fr-FR" dirty="0"/>
          </a:p>
        </p:txBody>
      </p:sp>
    </p:spTree>
    <p:extLst>
      <p:ext uri="{BB962C8B-B14F-4D97-AF65-F5344CB8AC3E}">
        <p14:creationId xmlns:p14="http://schemas.microsoft.com/office/powerpoint/2010/main" val="639391606"/>
      </p:ext>
    </p:extLst>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 jeu</a:t>
            </a:r>
            <a:endParaRPr lang="fr-FR" dirty="0"/>
          </a:p>
        </p:txBody>
      </p:sp>
      <p:pic>
        <p:nvPicPr>
          <p:cNvPr id="5122" name="Picture 2" descr="Résultat de recherche d'images pour &quot;course d'orienta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132856"/>
            <a:ext cx="5340086" cy="400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67788"/>
      </p:ext>
    </p:extLst>
  </p:cSld>
  <p:clrMapOvr>
    <a:masterClrMapping/>
  </p:clrMapOvr>
  <mc:AlternateContent xmlns:mc="http://schemas.openxmlformats.org/markup-compatibility/2006" xmlns:p14="http://schemas.microsoft.com/office/powerpoint/2010/main">
    <mc:Choice Requires="p14">
      <p:transition>
        <p14:pan dir="u"/>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ull colours">
  <a:themeElements>
    <a:clrScheme name="ESN colours">
      <a:dk1>
        <a:srgbClr val="000000"/>
      </a:dk1>
      <a:lt1>
        <a:srgbClr val="FFFFFF"/>
      </a:lt1>
      <a:dk2>
        <a:srgbClr val="000000"/>
      </a:dk2>
      <a:lt2>
        <a:srgbClr val="FFFFFF"/>
      </a:lt2>
      <a:accent1>
        <a:srgbClr val="2E3192"/>
      </a:accent1>
      <a:accent2>
        <a:srgbClr val="EC008C"/>
      </a:accent2>
      <a:accent3>
        <a:srgbClr val="F47B20"/>
      </a:accent3>
      <a:accent4>
        <a:srgbClr val="00AEEF"/>
      </a:accent4>
      <a:accent5>
        <a:srgbClr val="7AC143"/>
      </a:accent5>
      <a:accent6>
        <a:srgbClr val="FFFFFF"/>
      </a:accent6>
      <a:hlink>
        <a:srgbClr val="00AEEF"/>
      </a:hlink>
      <a:folHlink>
        <a:srgbClr val="2E31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589</Words>
  <Application>Microsoft Office PowerPoint</Application>
  <PresentationFormat>On-screen Show (4:3)</PresentationFormat>
  <Paragraphs>48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Lato</vt:lpstr>
      <vt:lpstr>Wingdings</vt:lpstr>
      <vt:lpstr>Calibri</vt:lpstr>
      <vt:lpstr>Full colours</vt:lpstr>
      <vt:lpstr>Stratégie</vt:lpstr>
      <vt:lpstr>Etat des lieux</vt:lpstr>
      <vt:lpstr>Etat des lieux</vt:lpstr>
      <vt:lpstr>Il manque quoi ?</vt:lpstr>
      <vt:lpstr>Stratégie sur 3 ans</vt:lpstr>
      <vt:lpstr>Prochaines étapes</vt:lpstr>
      <vt:lpstr>Votre rôle</vt:lpstr>
      <vt:lpstr>Le jeu</vt:lpstr>
      <vt:lpstr>Le jeu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Stratégie</dc:title>
  <dc:creator>Graphic Designer</dc:creator>
  <cp:lastModifiedBy>Jordan Lehoux</cp:lastModifiedBy>
  <cp:revision>15</cp:revision>
  <dcterms:created xsi:type="dcterms:W3CDTF">2019-06-08T10:36:52Z</dcterms:created>
  <dcterms:modified xsi:type="dcterms:W3CDTF">2019-10-16T18:14:53Z</dcterms:modified>
</cp:coreProperties>
</file>